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65" r:id="rId3"/>
    <p:sldId id="441" r:id="rId4"/>
    <p:sldId id="442" r:id="rId5"/>
    <p:sldId id="443" r:id="rId6"/>
    <p:sldId id="321" r:id="rId7"/>
    <p:sldId id="445" r:id="rId8"/>
    <p:sldId id="272" r:id="rId9"/>
    <p:sldId id="454" r:id="rId10"/>
    <p:sldId id="381" r:id="rId11"/>
    <p:sldId id="382" r:id="rId12"/>
    <p:sldId id="325" r:id="rId13"/>
    <p:sldId id="388" r:id="rId14"/>
    <p:sldId id="391" r:id="rId15"/>
    <p:sldId id="393" r:id="rId16"/>
    <p:sldId id="396" r:id="rId17"/>
    <p:sldId id="394" r:id="rId18"/>
    <p:sldId id="395" r:id="rId19"/>
    <p:sldId id="392" r:id="rId20"/>
    <p:sldId id="398" r:id="rId21"/>
    <p:sldId id="399" r:id="rId22"/>
    <p:sldId id="401" r:id="rId23"/>
    <p:sldId id="402" r:id="rId24"/>
    <p:sldId id="405" r:id="rId25"/>
    <p:sldId id="407" r:id="rId26"/>
    <p:sldId id="461" r:id="rId27"/>
    <p:sldId id="462" r:id="rId28"/>
    <p:sldId id="463" r:id="rId29"/>
    <p:sldId id="411" r:id="rId30"/>
    <p:sldId id="418" r:id="rId31"/>
    <p:sldId id="419" r:id="rId32"/>
    <p:sldId id="472" r:id="rId33"/>
    <p:sldId id="471" r:id="rId34"/>
    <p:sldId id="467" r:id="rId35"/>
    <p:sldId id="46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64507"/>
  </p:normalViewPr>
  <p:slideViewPr>
    <p:cSldViewPr snapToGrid="0">
      <p:cViewPr varScale="1">
        <p:scale>
          <a:sx n="77" d="100"/>
          <a:sy n="77" d="100"/>
        </p:scale>
        <p:origin x="18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69AFB-B6A0-2342-8DBE-C0B884E8BFF9}"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64C36-DD49-1B45-9B44-A6F7004FF833}" type="slidenum">
              <a:rPr lang="en-US" smtClean="0"/>
              <a:t>‹#›</a:t>
            </a:fld>
            <a:endParaRPr lang="en-US"/>
          </a:p>
        </p:txBody>
      </p:sp>
    </p:spTree>
    <p:extLst>
      <p:ext uri="{BB962C8B-B14F-4D97-AF65-F5344CB8AC3E}">
        <p14:creationId xmlns:p14="http://schemas.microsoft.com/office/powerpoint/2010/main" val="26566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Voice assistants by default use female voices perpetuating the stereotype of women in service roles. Such stereotypes affect the. perception of women’s roles in tech. </a:t>
            </a:r>
          </a:p>
          <a:p>
            <a:endParaRPr lang="en-US" dirty="0"/>
          </a:p>
        </p:txBody>
      </p:sp>
      <p:sp>
        <p:nvSpPr>
          <p:cNvPr id="4" name="Slide Number Placeholder 3"/>
          <p:cNvSpPr>
            <a:spLocks noGrp="1"/>
          </p:cNvSpPr>
          <p:nvPr>
            <p:ph type="sldNum" sz="quarter" idx="5"/>
          </p:nvPr>
        </p:nvSpPr>
        <p:spPr/>
        <p:txBody>
          <a:bodyPr/>
          <a:lstStyle/>
          <a:p>
            <a:fld id="{E315810A-5F65-0D44-80F9-7B941E96CA49}" type="slidenum">
              <a:rPr lang="en-US" smtClean="0"/>
              <a:t>3</a:t>
            </a:fld>
            <a:endParaRPr lang="en-US"/>
          </a:p>
        </p:txBody>
      </p:sp>
    </p:spTree>
    <p:extLst>
      <p:ext uri="{BB962C8B-B14F-4D97-AF65-F5344CB8AC3E}">
        <p14:creationId xmlns:p14="http://schemas.microsoft.com/office/powerpoint/2010/main" val="294471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to emphasize we don’t need to have a background in gender studies to create gender inclusive software. </a:t>
            </a:r>
          </a:p>
        </p:txBody>
      </p:sp>
      <p:sp>
        <p:nvSpPr>
          <p:cNvPr id="4" name="Slide Number Placeholder 3"/>
          <p:cNvSpPr>
            <a:spLocks noGrp="1"/>
          </p:cNvSpPr>
          <p:nvPr>
            <p:ph type="sldNum" sz="quarter" idx="5"/>
          </p:nvPr>
        </p:nvSpPr>
        <p:spPr/>
        <p:txBody>
          <a:bodyPr/>
          <a:lstStyle/>
          <a:p>
            <a:fld id="{62764C36-DD49-1B45-9B44-A6F7004FF833}" type="slidenum">
              <a:rPr lang="en-US" smtClean="0"/>
              <a:t>12</a:t>
            </a:fld>
            <a:endParaRPr lang="en-US"/>
          </a:p>
        </p:txBody>
      </p:sp>
    </p:spTree>
    <p:extLst>
      <p:ext uri="{BB962C8B-B14F-4D97-AF65-F5344CB8AC3E}">
        <p14:creationId xmlns:p14="http://schemas.microsoft.com/office/powerpoint/2010/main" val="256028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Read slide</a:t>
            </a:r>
          </a:p>
        </p:txBody>
      </p:sp>
      <p:sp>
        <p:nvSpPr>
          <p:cNvPr id="4" name="Slide Number Placeholder 3"/>
          <p:cNvSpPr>
            <a:spLocks noGrp="1"/>
          </p:cNvSpPr>
          <p:nvPr>
            <p:ph type="sldNum" sz="quarter" idx="5"/>
          </p:nvPr>
        </p:nvSpPr>
        <p:spPr/>
        <p:txBody>
          <a:bodyPr/>
          <a:lstStyle/>
          <a:p>
            <a:fld id="{E315810A-5F65-0D44-80F9-7B941E96CA49}" type="slidenum">
              <a:rPr lang="en-US" smtClean="0"/>
              <a:t>13</a:t>
            </a:fld>
            <a:endParaRPr lang="en-US"/>
          </a:p>
        </p:txBody>
      </p:sp>
    </p:spTree>
    <p:extLst>
      <p:ext uri="{BB962C8B-B14F-4D97-AF65-F5344CB8AC3E}">
        <p14:creationId xmlns:p14="http://schemas.microsoft.com/office/powerpoint/2010/main" val="391978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810A-5F65-0D44-80F9-7B941E96CA49}" type="slidenum">
              <a:rPr lang="en-US" smtClean="0"/>
              <a:t>14</a:t>
            </a:fld>
            <a:endParaRPr lang="en-US"/>
          </a:p>
        </p:txBody>
      </p:sp>
    </p:spTree>
    <p:extLst>
      <p:ext uri="{BB962C8B-B14F-4D97-AF65-F5344CB8AC3E}">
        <p14:creationId xmlns:p14="http://schemas.microsoft.com/office/powerpoint/2010/main" val="173132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810A-5F65-0D44-80F9-7B941E96CA49}" type="slidenum">
              <a:rPr lang="en-US" smtClean="0"/>
              <a:t>15</a:t>
            </a:fld>
            <a:endParaRPr lang="en-US"/>
          </a:p>
        </p:txBody>
      </p:sp>
    </p:spTree>
    <p:extLst>
      <p:ext uri="{BB962C8B-B14F-4D97-AF65-F5344CB8AC3E}">
        <p14:creationId xmlns:p14="http://schemas.microsoft.com/office/powerpoint/2010/main" val="3927749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we relate tinkering to bottom-up-</a:t>
            </a:r>
            <a:r>
              <a:rPr lang="en-US" err="1"/>
              <a:t>ishness</a:t>
            </a:r>
            <a:r>
              <a:rPr lang="en-US"/>
              <a:t> (</a:t>
            </a:r>
            <a:r>
              <a:rPr lang="en-US" err="1"/>
              <a:t>eg</a:t>
            </a:r>
            <a:r>
              <a:rPr lang="en-US"/>
              <a:t>, starting with the raw ingredients) and process to top-</a:t>
            </a:r>
            <a:r>
              <a:rPr lang="en-US" err="1"/>
              <a:t>downishness</a:t>
            </a:r>
            <a:r>
              <a:rPr lang="en-US"/>
              <a:t> (</a:t>
            </a:r>
            <a:r>
              <a:rPr lang="en-US" err="1"/>
              <a:t>eg</a:t>
            </a:r>
            <a:r>
              <a:rPr lang="en-US"/>
              <a:t> starting with the recipe)</a:t>
            </a:r>
          </a:p>
        </p:txBody>
      </p:sp>
      <p:sp>
        <p:nvSpPr>
          <p:cNvPr id="4" name="Slide Number Placeholder 3"/>
          <p:cNvSpPr>
            <a:spLocks noGrp="1"/>
          </p:cNvSpPr>
          <p:nvPr>
            <p:ph type="sldNum" sz="quarter" idx="5"/>
          </p:nvPr>
        </p:nvSpPr>
        <p:spPr/>
        <p:txBody>
          <a:bodyPr/>
          <a:lstStyle/>
          <a:p>
            <a:fld id="{E315810A-5F65-0D44-80F9-7B941E96CA49}" type="slidenum">
              <a:rPr lang="en-US" smtClean="0"/>
              <a:t>16</a:t>
            </a:fld>
            <a:endParaRPr lang="en-US"/>
          </a:p>
        </p:txBody>
      </p:sp>
    </p:spTree>
    <p:extLst>
      <p:ext uri="{BB962C8B-B14F-4D97-AF65-F5344CB8AC3E}">
        <p14:creationId xmlns:p14="http://schemas.microsoft.com/office/powerpoint/2010/main" val="2424168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tended to have higher computer self-efficacy than women mainly due to historical reasons such as marketing computer tools and machines to men more than women</a:t>
            </a:r>
          </a:p>
        </p:txBody>
      </p:sp>
      <p:sp>
        <p:nvSpPr>
          <p:cNvPr id="4" name="Slide Number Placeholder 3"/>
          <p:cNvSpPr>
            <a:spLocks noGrp="1"/>
          </p:cNvSpPr>
          <p:nvPr>
            <p:ph type="sldNum" sz="quarter" idx="5"/>
          </p:nvPr>
        </p:nvSpPr>
        <p:spPr/>
        <p:txBody>
          <a:bodyPr/>
          <a:lstStyle/>
          <a:p>
            <a:fld id="{E315810A-5F65-0D44-80F9-7B941E96CA49}" type="slidenum">
              <a:rPr lang="en-US" smtClean="0"/>
              <a:t>17</a:t>
            </a:fld>
            <a:endParaRPr lang="en-US"/>
          </a:p>
        </p:txBody>
      </p:sp>
    </p:spTree>
    <p:extLst>
      <p:ext uri="{BB962C8B-B14F-4D97-AF65-F5344CB8AC3E}">
        <p14:creationId xmlns:p14="http://schemas.microsoft.com/office/powerpoint/2010/main" val="359484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historical socio-cultural reasons</a:t>
            </a:r>
          </a:p>
        </p:txBody>
      </p:sp>
      <p:sp>
        <p:nvSpPr>
          <p:cNvPr id="4" name="Slide Number Placeholder 3"/>
          <p:cNvSpPr>
            <a:spLocks noGrp="1"/>
          </p:cNvSpPr>
          <p:nvPr>
            <p:ph type="sldNum" sz="quarter" idx="5"/>
          </p:nvPr>
        </p:nvSpPr>
        <p:spPr/>
        <p:txBody>
          <a:bodyPr/>
          <a:lstStyle/>
          <a:p>
            <a:fld id="{E315810A-5F65-0D44-80F9-7B941E96CA49}" type="slidenum">
              <a:rPr lang="en-US" smtClean="0"/>
              <a:t>18</a:t>
            </a:fld>
            <a:endParaRPr lang="en-US"/>
          </a:p>
        </p:txBody>
      </p:sp>
    </p:spTree>
    <p:extLst>
      <p:ext uri="{BB962C8B-B14F-4D97-AF65-F5344CB8AC3E}">
        <p14:creationId xmlns:p14="http://schemas.microsoft.com/office/powerpoint/2010/main" val="12114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remember this may not apply to you as an individual but such behavior is clustered around gender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15810A-5F65-0D44-80F9-7B941E96CA49}" type="slidenum">
              <a:rPr lang="en-US" smtClean="0"/>
              <a:t>19</a:t>
            </a:fld>
            <a:endParaRPr lang="en-US"/>
          </a:p>
        </p:txBody>
      </p:sp>
    </p:spTree>
    <p:extLst>
      <p:ext uri="{BB962C8B-B14F-4D97-AF65-F5344CB8AC3E}">
        <p14:creationId xmlns:p14="http://schemas.microsoft.com/office/powerpoint/2010/main" val="4267478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step in the Gender Mag method. Define and use personas. The method gives us three personas to work with.</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E315810A-5F65-0D44-80F9-7B941E96CA49}" type="slidenum">
              <a:rPr lang="en-US" smtClean="0"/>
              <a:t>20</a:t>
            </a:fld>
            <a:endParaRPr lang="en-US"/>
          </a:p>
        </p:txBody>
      </p:sp>
    </p:spTree>
    <p:extLst>
      <p:ext uri="{BB962C8B-B14F-4D97-AF65-F5344CB8AC3E}">
        <p14:creationId xmlns:p14="http://schemas.microsoft.com/office/powerpoint/2010/main" val="2511434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810A-5F65-0D44-80F9-7B941E96CA49}" type="slidenum">
              <a:rPr lang="en-US" smtClean="0"/>
              <a:t>23</a:t>
            </a:fld>
            <a:endParaRPr lang="en-US"/>
          </a:p>
        </p:txBody>
      </p:sp>
    </p:spTree>
    <p:extLst>
      <p:ext uri="{BB962C8B-B14F-4D97-AF65-F5344CB8AC3E}">
        <p14:creationId xmlns:p14="http://schemas.microsoft.com/office/powerpoint/2010/main" val="11788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Pink it and shrink it is not a solution as it is a shortcut to make products essentially designed for men aesthetically appeasing to other genders. In fact ,can end up reinforcing </a:t>
            </a:r>
            <a:r>
              <a:rPr lang="en-US" dirty="0" err="1"/>
              <a:t>stereoyopes</a:t>
            </a:r>
            <a:r>
              <a:rPr lang="en-US" dirty="0"/>
              <a:t>. </a:t>
            </a:r>
          </a:p>
        </p:txBody>
      </p:sp>
      <p:sp>
        <p:nvSpPr>
          <p:cNvPr id="4" name="Slide Number Placeholder 3"/>
          <p:cNvSpPr>
            <a:spLocks noGrp="1"/>
          </p:cNvSpPr>
          <p:nvPr>
            <p:ph type="sldNum" sz="quarter" idx="5"/>
          </p:nvPr>
        </p:nvSpPr>
        <p:spPr/>
        <p:txBody>
          <a:bodyPr/>
          <a:lstStyle/>
          <a:p>
            <a:fld id="{E315810A-5F65-0D44-80F9-7B941E96CA49}" type="slidenum">
              <a:rPr lang="en-US" smtClean="0"/>
              <a:t>4</a:t>
            </a:fld>
            <a:endParaRPr lang="en-US"/>
          </a:p>
        </p:txBody>
      </p:sp>
    </p:spTree>
    <p:extLst>
      <p:ext uri="{BB962C8B-B14F-4D97-AF65-F5344CB8AC3E}">
        <p14:creationId xmlns:p14="http://schemas.microsoft.com/office/powerpoint/2010/main" val="2754640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walkthrough is akin to debugging. Except here you are looking for inclusivity bugs!</a:t>
            </a:r>
          </a:p>
        </p:txBody>
      </p:sp>
      <p:sp>
        <p:nvSpPr>
          <p:cNvPr id="4" name="Slide Number Placeholder 3"/>
          <p:cNvSpPr>
            <a:spLocks noGrp="1"/>
          </p:cNvSpPr>
          <p:nvPr>
            <p:ph type="sldNum" sz="quarter" idx="5"/>
          </p:nvPr>
        </p:nvSpPr>
        <p:spPr/>
        <p:txBody>
          <a:bodyPr/>
          <a:lstStyle/>
          <a:p>
            <a:fld id="{E315810A-5F65-0D44-80F9-7B941E96CA49}" type="slidenum">
              <a:rPr lang="en-US" smtClean="0"/>
              <a:t>24</a:t>
            </a:fld>
            <a:endParaRPr lang="en-US"/>
          </a:p>
        </p:txBody>
      </p:sp>
    </p:spTree>
    <p:extLst>
      <p:ext uri="{BB962C8B-B14F-4D97-AF65-F5344CB8AC3E}">
        <p14:creationId xmlns:p14="http://schemas.microsoft.com/office/powerpoint/2010/main" val="120607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810A-5F65-0D44-80F9-7B941E96CA49}" type="slidenum">
              <a:rPr lang="en-US" smtClean="0"/>
              <a:t>25</a:t>
            </a:fld>
            <a:endParaRPr lang="en-US"/>
          </a:p>
        </p:txBody>
      </p:sp>
    </p:spTree>
    <p:extLst>
      <p:ext uri="{BB962C8B-B14F-4D97-AF65-F5344CB8AC3E}">
        <p14:creationId xmlns:p14="http://schemas.microsoft.com/office/powerpoint/2010/main" val="3748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focus of this step is ask “Will Persona X have thought of this as a step toward achieving the overall use case?”. </a:t>
            </a:r>
          </a:p>
        </p:txBody>
      </p:sp>
      <p:sp>
        <p:nvSpPr>
          <p:cNvPr id="4" name="Slide Number Placeholder 3"/>
          <p:cNvSpPr>
            <a:spLocks noGrp="1"/>
          </p:cNvSpPr>
          <p:nvPr>
            <p:ph type="sldNum" sz="quarter" idx="5"/>
          </p:nvPr>
        </p:nvSpPr>
        <p:spPr/>
        <p:txBody>
          <a:bodyPr/>
          <a:lstStyle/>
          <a:p>
            <a:fld id="{62764C36-DD49-1B45-9B44-A6F7004FF833}" type="slidenum">
              <a:rPr lang="en-US" smtClean="0"/>
              <a:t>26</a:t>
            </a:fld>
            <a:endParaRPr lang="en-US"/>
          </a:p>
        </p:txBody>
      </p:sp>
    </p:spTree>
    <p:extLst>
      <p:ext uri="{BB962C8B-B14F-4D97-AF65-F5344CB8AC3E}">
        <p14:creationId xmlns:p14="http://schemas.microsoft.com/office/powerpoint/2010/main" val="3009998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Emphasize the red highlights.</a:t>
            </a:r>
          </a:p>
        </p:txBody>
      </p:sp>
      <p:sp>
        <p:nvSpPr>
          <p:cNvPr id="4" name="Slide Number Placeholder 3"/>
          <p:cNvSpPr>
            <a:spLocks noGrp="1"/>
          </p:cNvSpPr>
          <p:nvPr>
            <p:ph type="sldNum" sz="quarter" idx="5"/>
          </p:nvPr>
        </p:nvSpPr>
        <p:spPr/>
        <p:txBody>
          <a:bodyPr/>
          <a:lstStyle/>
          <a:p>
            <a:fld id="{62764C36-DD49-1B45-9B44-A6F7004FF833}" type="slidenum">
              <a:rPr lang="en-US" smtClean="0"/>
              <a:t>27</a:t>
            </a:fld>
            <a:endParaRPr lang="en-US"/>
          </a:p>
        </p:txBody>
      </p:sp>
    </p:spTree>
    <p:extLst>
      <p:ext uri="{BB962C8B-B14F-4D97-AF65-F5344CB8AC3E}">
        <p14:creationId xmlns:p14="http://schemas.microsoft.com/office/powerpoint/2010/main" val="762645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how they would customize the persona, if they can think of any other subgoals</a:t>
            </a:r>
          </a:p>
        </p:txBody>
      </p:sp>
      <p:sp>
        <p:nvSpPr>
          <p:cNvPr id="4" name="Slide Number Placeholder 3"/>
          <p:cNvSpPr>
            <a:spLocks noGrp="1"/>
          </p:cNvSpPr>
          <p:nvPr>
            <p:ph type="sldNum" sz="quarter" idx="5"/>
          </p:nvPr>
        </p:nvSpPr>
        <p:spPr/>
        <p:txBody>
          <a:bodyPr/>
          <a:lstStyle/>
          <a:p>
            <a:fld id="{E315810A-5F65-0D44-80F9-7B941E96CA49}" type="slidenum">
              <a:rPr lang="en-US" smtClean="0"/>
              <a:t>29</a:t>
            </a:fld>
            <a:endParaRPr lang="en-US"/>
          </a:p>
        </p:txBody>
      </p:sp>
    </p:spTree>
    <p:extLst>
      <p:ext uri="{BB962C8B-B14F-4D97-AF65-F5344CB8AC3E}">
        <p14:creationId xmlns:p14="http://schemas.microsoft.com/office/powerpoint/2010/main" val="1459766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if Abi will have thought of this step to get to the subgoal?</a:t>
            </a:r>
          </a:p>
          <a:p>
            <a:endParaRPr lang="en-US" dirty="0"/>
          </a:p>
          <a:p>
            <a:r>
              <a:rPr lang="en-US" dirty="0"/>
              <a:t>E.g.,</a:t>
            </a:r>
          </a:p>
          <a:p>
            <a:endParaRPr lang="en-US" dirty="0"/>
          </a:p>
          <a:p>
            <a:r>
              <a:rPr lang="en-US" dirty="0"/>
              <a:t>Yes, Abi would have. </a:t>
            </a:r>
          </a:p>
          <a:p>
            <a:endParaRPr lang="en-US" dirty="0"/>
          </a:p>
          <a:p>
            <a:r>
              <a:rPr lang="en-US" dirty="0"/>
              <a:t>Facet considered: Motivation as she is motivated to get an answer to the question. She learns by process, so she expects to achieve her goal step by step. The first natural step is to be able to ask a new question.</a:t>
            </a:r>
          </a:p>
        </p:txBody>
      </p:sp>
      <p:sp>
        <p:nvSpPr>
          <p:cNvPr id="4" name="Slide Number Placeholder 3"/>
          <p:cNvSpPr>
            <a:spLocks noGrp="1"/>
          </p:cNvSpPr>
          <p:nvPr>
            <p:ph type="sldNum" sz="quarter" idx="5"/>
          </p:nvPr>
        </p:nvSpPr>
        <p:spPr/>
        <p:txBody>
          <a:bodyPr/>
          <a:lstStyle/>
          <a:p>
            <a:fld id="{E315810A-5F65-0D44-80F9-7B941E96CA49}" type="slidenum">
              <a:rPr lang="en-US" smtClean="0"/>
              <a:t>30</a:t>
            </a:fld>
            <a:endParaRPr lang="en-US"/>
          </a:p>
        </p:txBody>
      </p:sp>
    </p:spTree>
    <p:extLst>
      <p:ext uri="{BB962C8B-B14F-4D97-AF65-F5344CB8AC3E}">
        <p14:creationId xmlns:p14="http://schemas.microsoft.com/office/powerpoint/2010/main" val="141928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a:t>
            </a:r>
          </a:p>
          <a:p>
            <a:endParaRPr lang="en-US" dirty="0"/>
          </a:p>
          <a:p>
            <a:r>
              <a:rPr lang="en-US" dirty="0"/>
              <a:t>E.g., response:</a:t>
            </a:r>
          </a:p>
          <a:p>
            <a:endParaRPr lang="en-US" dirty="0"/>
          </a:p>
          <a:p>
            <a:r>
              <a:rPr lang="en-US" dirty="0"/>
              <a:t>Maybe. </a:t>
            </a:r>
          </a:p>
          <a:p>
            <a:endParaRPr lang="en-US" dirty="0"/>
          </a:p>
          <a:p>
            <a:r>
              <a:rPr lang="en-US" dirty="0"/>
              <a:t>Abi is motivated to get an answer</a:t>
            </a:r>
          </a:p>
          <a:p>
            <a:endParaRPr lang="en-US" dirty="0"/>
          </a:p>
          <a:p>
            <a:r>
              <a:rPr lang="en-US" dirty="0"/>
              <a:t>Abi has need to have all the information available before proceeding. She isn’t sure what will happen when she clicks on that button</a:t>
            </a:r>
          </a:p>
          <a:p>
            <a:endParaRPr lang="en-US" dirty="0"/>
          </a:p>
          <a:p>
            <a:r>
              <a:rPr lang="en-US" dirty="0"/>
              <a:t>She has low computer self efficacy so she may not click on the button after all as she does not know what may happen</a:t>
            </a:r>
          </a:p>
        </p:txBody>
      </p:sp>
      <p:sp>
        <p:nvSpPr>
          <p:cNvPr id="4" name="Slide Number Placeholder 3"/>
          <p:cNvSpPr>
            <a:spLocks noGrp="1"/>
          </p:cNvSpPr>
          <p:nvPr>
            <p:ph type="sldNum" sz="quarter" idx="5"/>
          </p:nvPr>
        </p:nvSpPr>
        <p:spPr/>
        <p:txBody>
          <a:bodyPr/>
          <a:lstStyle/>
          <a:p>
            <a:fld id="{62764C36-DD49-1B45-9B44-A6F7004FF833}" type="slidenum">
              <a:rPr lang="en-US" smtClean="0"/>
              <a:t>31</a:t>
            </a:fld>
            <a:endParaRPr lang="en-US"/>
          </a:p>
        </p:txBody>
      </p:sp>
    </p:spTree>
    <p:extLst>
      <p:ext uri="{BB962C8B-B14F-4D97-AF65-F5344CB8AC3E}">
        <p14:creationId xmlns:p14="http://schemas.microsoft.com/office/powerpoint/2010/main" val="3569201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7715-4CAD-7053-50EC-166CBB45E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DA150-9E85-D066-D1C3-568CC412D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F45B4-B9ED-6BF1-7EB4-7DCCC3F8E3D6}"/>
              </a:ext>
            </a:extLst>
          </p:cNvPr>
          <p:cNvSpPr>
            <a:spLocks noGrp="1"/>
          </p:cNvSpPr>
          <p:nvPr>
            <p:ph type="body" idx="1"/>
          </p:nvPr>
        </p:nvSpPr>
        <p:spPr/>
        <p:txBody>
          <a:bodyPr/>
          <a:lstStyle/>
          <a:p>
            <a:r>
              <a:rPr lang="en-US" dirty="0"/>
              <a:t>Ask students.</a:t>
            </a:r>
          </a:p>
          <a:p>
            <a:endParaRPr lang="en-US" dirty="0"/>
          </a:p>
          <a:p>
            <a:r>
              <a:rPr lang="en-US" dirty="0"/>
              <a:t>E.g., response:</a:t>
            </a:r>
          </a:p>
          <a:p>
            <a:endParaRPr lang="en-US" dirty="0"/>
          </a:p>
          <a:p>
            <a:r>
              <a:rPr lang="en-US" dirty="0"/>
              <a:t>Maybe. </a:t>
            </a:r>
          </a:p>
          <a:p>
            <a:endParaRPr lang="en-US" dirty="0"/>
          </a:p>
          <a:p>
            <a:r>
              <a:rPr lang="en-US" dirty="0"/>
              <a:t>Abi is motivated to get an answer</a:t>
            </a:r>
          </a:p>
          <a:p>
            <a:endParaRPr lang="en-US" dirty="0"/>
          </a:p>
          <a:p>
            <a:r>
              <a:rPr lang="en-US" dirty="0"/>
              <a:t>There is a clear message that tells Abi to login to ask a new question. But she isn’t sure that after logging in if she will be go back to the page that allows her to ask a new question</a:t>
            </a:r>
          </a:p>
          <a:p>
            <a:endParaRPr lang="en-US" dirty="0"/>
          </a:p>
          <a:p>
            <a:r>
              <a:rPr lang="en-US" dirty="0"/>
              <a:t>Having low computer self efficacy she may not proceed as a result of being unsure. </a:t>
            </a:r>
          </a:p>
        </p:txBody>
      </p:sp>
      <p:sp>
        <p:nvSpPr>
          <p:cNvPr id="4" name="Slide Number Placeholder 3">
            <a:extLst>
              <a:ext uri="{FF2B5EF4-FFF2-40B4-BE49-F238E27FC236}">
                <a16:creationId xmlns:a16="http://schemas.microsoft.com/office/drawing/2014/main" id="{1D6B0892-04EE-3FA1-E5A6-CDCE8DC07041}"/>
              </a:ext>
            </a:extLst>
          </p:cNvPr>
          <p:cNvSpPr>
            <a:spLocks noGrp="1"/>
          </p:cNvSpPr>
          <p:nvPr>
            <p:ph type="sldNum" sz="quarter" idx="5"/>
          </p:nvPr>
        </p:nvSpPr>
        <p:spPr/>
        <p:txBody>
          <a:bodyPr/>
          <a:lstStyle/>
          <a:p>
            <a:fld id="{62764C36-DD49-1B45-9B44-A6F7004FF833}" type="slidenum">
              <a:rPr lang="en-US" smtClean="0"/>
              <a:t>32</a:t>
            </a:fld>
            <a:endParaRPr lang="en-US"/>
          </a:p>
        </p:txBody>
      </p:sp>
    </p:spTree>
    <p:extLst>
      <p:ext uri="{BB962C8B-B14F-4D97-AF65-F5344CB8AC3E}">
        <p14:creationId xmlns:p14="http://schemas.microsoft.com/office/powerpoint/2010/main" val="1725870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810A-5F65-0D44-80F9-7B941E96CA49}" type="slidenum">
              <a:rPr lang="en-US" smtClean="0"/>
              <a:t>34</a:t>
            </a:fld>
            <a:endParaRPr lang="en-US"/>
          </a:p>
        </p:txBody>
      </p:sp>
    </p:spTree>
    <p:extLst>
      <p:ext uri="{BB962C8B-B14F-4D97-AF65-F5344CB8AC3E}">
        <p14:creationId xmlns:p14="http://schemas.microsoft.com/office/powerpoint/2010/main" val="918053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778250" y="9429750"/>
            <a:ext cx="2889250" cy="496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08" tIns="45354" rIns="90708" bIns="45354"/>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C462242-E5A7-1049-9783-6DB4B5832B97}" type="slidenum">
              <a:rPr lang="en-US" altLang="en-US"/>
              <a:pPr/>
              <a:t>36</a:t>
            </a:fld>
            <a:endParaRPr lang="en-US" altLang="en-US"/>
          </a:p>
        </p:txBody>
      </p:sp>
      <p:sp>
        <p:nvSpPr>
          <p:cNvPr id="43010" name="Rectangle 2"/>
          <p:cNvSpPr>
            <a:spLocks noGrp="1" noRot="1" noChangeAspect="1" noChangeArrowheads="1" noTextEdit="1"/>
          </p:cNvSpPr>
          <p:nvPr>
            <p:ph type="sldImg"/>
          </p:nvPr>
        </p:nvSpPr>
        <p:spPr>
          <a:xfrm>
            <a:off x="26988" y="744538"/>
            <a:ext cx="6615112" cy="3722687"/>
          </a:xfrm>
          <a:ln/>
        </p:spPr>
      </p:sp>
      <p:sp>
        <p:nvSpPr>
          <p:cNvPr id="43011" name="Rectangle 3"/>
          <p:cNvSpPr>
            <a:spLocks noGrp="1" noChangeArrowheads="1"/>
          </p:cNvSpPr>
          <p:nvPr>
            <p:ph type="body" idx="1"/>
          </p:nvPr>
        </p:nvSpPr>
        <p:spPr>
          <a:xfrm>
            <a:off x="666750" y="4548188"/>
            <a:ext cx="5335588" cy="5216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dirty="0">
              <a:latin typeface="Arial" charset="0"/>
              <a:ea typeface="ＭＳ Ｐゴシック" charset="-128"/>
            </a:endParaRPr>
          </a:p>
        </p:txBody>
      </p:sp>
    </p:spTree>
    <p:extLst>
      <p:ext uri="{BB962C8B-B14F-4D97-AF65-F5344CB8AC3E}">
        <p14:creationId xmlns:p14="http://schemas.microsoft.com/office/powerpoint/2010/main" val="420553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example where binary choices can constrain users who do not identify as either.</a:t>
            </a:r>
          </a:p>
        </p:txBody>
      </p:sp>
      <p:sp>
        <p:nvSpPr>
          <p:cNvPr id="4" name="Slide Number Placeholder 3"/>
          <p:cNvSpPr>
            <a:spLocks noGrp="1"/>
          </p:cNvSpPr>
          <p:nvPr>
            <p:ph type="sldNum" sz="quarter" idx="5"/>
          </p:nvPr>
        </p:nvSpPr>
        <p:spPr/>
        <p:txBody>
          <a:bodyPr/>
          <a:lstStyle/>
          <a:p>
            <a:fld id="{E315810A-5F65-0D44-80F9-7B941E96CA49}" type="slidenum">
              <a:rPr lang="en-US" smtClean="0"/>
              <a:t>5</a:t>
            </a:fld>
            <a:endParaRPr lang="en-US"/>
          </a:p>
        </p:txBody>
      </p:sp>
    </p:spTree>
    <p:extLst>
      <p:ext uri="{BB962C8B-B14F-4D97-AF65-F5344CB8AC3E}">
        <p14:creationId xmlns:p14="http://schemas.microsoft.com/office/powerpoint/2010/main" val="308155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3AEFDF52-FA57-44AE-B620-D0CF8AD5C17A}" type="slidenum">
              <a:rPr lang="en-GB" altLang="en-US" smtClean="0"/>
              <a:pPr/>
              <a:t>6</a:t>
            </a:fld>
            <a:endParaRPr lang="en-GB" altLang="en-US"/>
          </a:p>
        </p:txBody>
      </p:sp>
    </p:spTree>
    <p:extLst>
      <p:ext uri="{BB962C8B-B14F-4D97-AF65-F5344CB8AC3E}">
        <p14:creationId xmlns:p14="http://schemas.microsoft.com/office/powerpoint/2010/main" val="283353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810A-5F65-0D44-80F9-7B941E96CA49}" type="slidenum">
              <a:rPr lang="en-US" smtClean="0"/>
              <a:t>7</a:t>
            </a:fld>
            <a:endParaRPr lang="en-US"/>
          </a:p>
        </p:txBody>
      </p:sp>
    </p:spTree>
    <p:extLst>
      <p:ext uri="{BB962C8B-B14F-4D97-AF65-F5344CB8AC3E}">
        <p14:creationId xmlns:p14="http://schemas.microsoft.com/office/powerpoint/2010/main" val="24823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62764C36-DD49-1B45-9B44-A6F7004FF833}" type="slidenum">
              <a:rPr lang="en-US" smtClean="0"/>
              <a:t>8</a:t>
            </a:fld>
            <a:endParaRPr lang="en-US"/>
          </a:p>
        </p:txBody>
      </p:sp>
    </p:spTree>
    <p:extLst>
      <p:ext uri="{BB962C8B-B14F-4D97-AF65-F5344CB8AC3E}">
        <p14:creationId xmlns:p14="http://schemas.microsoft.com/office/powerpoint/2010/main" val="197005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arguments to why we must pay attention to gender inclusive design, one is the market argument.</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E315810A-5F65-0D44-80F9-7B941E96CA49}" type="slidenum">
              <a:rPr lang="en-US" smtClean="0"/>
              <a:t>9</a:t>
            </a:fld>
            <a:endParaRPr lang="en-US"/>
          </a:p>
        </p:txBody>
      </p:sp>
    </p:spTree>
    <p:extLst>
      <p:ext uri="{BB962C8B-B14F-4D97-AF65-F5344CB8AC3E}">
        <p14:creationId xmlns:p14="http://schemas.microsoft.com/office/powerpoint/2010/main" val="3381785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argument emphasizes ethics. Either way we can create software that excludes several kinds of users.</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62764C36-DD49-1B45-9B44-A6F7004FF833}" type="slidenum">
              <a:rPr lang="en-US" smtClean="0"/>
              <a:t>10</a:t>
            </a:fld>
            <a:endParaRPr lang="en-US"/>
          </a:p>
        </p:txBody>
      </p:sp>
    </p:spTree>
    <p:extLst>
      <p:ext uri="{BB962C8B-B14F-4D97-AF65-F5344CB8AC3E}">
        <p14:creationId xmlns:p14="http://schemas.microsoft.com/office/powerpoint/2010/main" val="95579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315810A-5F65-0D44-80F9-7B941E96CA49}" type="slidenum">
              <a:rPr lang="en-US" smtClean="0"/>
              <a:t>11</a:t>
            </a:fld>
            <a:endParaRPr lang="en-US"/>
          </a:p>
        </p:txBody>
      </p:sp>
    </p:spTree>
    <p:extLst>
      <p:ext uri="{BB962C8B-B14F-4D97-AF65-F5344CB8AC3E}">
        <p14:creationId xmlns:p14="http://schemas.microsoft.com/office/powerpoint/2010/main" val="3417628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8956-834C-4771-7C58-37B8DF21D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0D16-936D-7628-3F36-0367A1EE1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8FCF25-7451-4EC1-978A-CFCC9635C641}"/>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5" name="Footer Placeholder 4">
            <a:extLst>
              <a:ext uri="{FF2B5EF4-FFF2-40B4-BE49-F238E27FC236}">
                <a16:creationId xmlns:a16="http://schemas.microsoft.com/office/drawing/2014/main" id="{3834226B-19BC-9C66-D0B9-B12E33A718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3954C-7BF0-92C2-4184-141A77567D3A}"/>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288604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AAE17-1ECE-AEEF-EAC9-5DB79A5726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EEB45B-4CF8-927B-7029-80DFDBCF79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8F73F-E7F9-06B6-9050-59C11A5CE3E8}"/>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5" name="Footer Placeholder 4">
            <a:extLst>
              <a:ext uri="{FF2B5EF4-FFF2-40B4-BE49-F238E27FC236}">
                <a16:creationId xmlns:a16="http://schemas.microsoft.com/office/drawing/2014/main" id="{4062A052-417A-4DF2-9524-C236EC69F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1846A-D99B-72A3-1BEB-7480C4909EAF}"/>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2504002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73105-CD82-3361-CF12-F863452D54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9BF069-4F6B-E3E4-55F6-9AF9E72362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7C812-607A-85A3-758C-E20395C04F83}"/>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5" name="Footer Placeholder 4">
            <a:extLst>
              <a:ext uri="{FF2B5EF4-FFF2-40B4-BE49-F238E27FC236}">
                <a16:creationId xmlns:a16="http://schemas.microsoft.com/office/drawing/2014/main" id="{D2F76650-C638-5364-8DC2-81533F478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43341-F01A-18B9-FA35-E0B9A3FD47CE}"/>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2482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286286"/>
            <a:ext cx="5376928" cy="3936603"/>
          </a:xfrm>
        </p:spPr>
        <p:txBody>
          <a:bodyPr/>
          <a:lstStyle>
            <a:lvl1pPr marL="239175" indent="-239175">
              <a:buClr>
                <a:srgbClr val="C9122B"/>
              </a:buClr>
              <a:buFont typeface="Lucida Grande"/>
              <a:buChar char="■"/>
              <a:defRPr sz="2667"/>
            </a:lvl1pPr>
            <a:lvl2pPr marL="463534" indent="-222242">
              <a:buClr>
                <a:srgbClr val="C9122B"/>
              </a:buClr>
              <a:buFont typeface="Lucida Grande"/>
              <a:buChar char="■"/>
              <a:defRPr sz="2667"/>
            </a:lvl2pPr>
            <a:lvl3pPr marL="717526" indent="-251875">
              <a:buClr>
                <a:srgbClr val="C9122B"/>
              </a:buClr>
              <a:buFont typeface="Lucida Grande"/>
              <a:buChar char="■"/>
              <a:defRPr sz="2400"/>
            </a:lvl3pPr>
            <a:lvl4pPr marL="950351" indent="-230710">
              <a:buClr>
                <a:srgbClr val="C9122B"/>
              </a:buClr>
              <a:buFont typeface="Lucida Grande"/>
              <a:buChar char="■"/>
              <a:defRPr sz="2133"/>
            </a:lvl4pPr>
            <a:lvl5pPr marL="1197991" indent="-245525">
              <a:buClr>
                <a:srgbClr val="C9122B"/>
              </a:buClr>
              <a:buFont typeface="Lucida Grande"/>
              <a:buChar cha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8021" y="1286286"/>
            <a:ext cx="5472179" cy="3936603"/>
          </a:xfrm>
        </p:spPr>
        <p:txBody>
          <a:bodyPr/>
          <a:lstStyle>
            <a:lvl1pPr marL="239175" indent="-239175">
              <a:buClr>
                <a:srgbClr val="C9122B"/>
              </a:buClr>
              <a:buFont typeface="Lucida Grande"/>
              <a:buChar char="■"/>
              <a:defRPr sz="2667"/>
            </a:lvl1pPr>
            <a:lvl2pPr marL="463534" indent="-222242">
              <a:buClr>
                <a:srgbClr val="C9122B"/>
              </a:buClr>
              <a:buFont typeface="Lucida Grande"/>
              <a:buChar char="■"/>
              <a:defRPr sz="2667"/>
            </a:lvl2pPr>
            <a:lvl3pPr marL="717526" indent="-251875">
              <a:spcAft>
                <a:spcPts val="267"/>
              </a:spcAft>
              <a:buClr>
                <a:srgbClr val="C9122B"/>
              </a:buClr>
              <a:buFont typeface="Lucida Grande"/>
              <a:buChar char="■"/>
              <a:defRPr sz="2400"/>
            </a:lvl3pPr>
            <a:lvl4pPr marL="950351" indent="-230710">
              <a:buClr>
                <a:srgbClr val="C9122B"/>
              </a:buClr>
              <a:buFont typeface="Lucida Grande"/>
              <a:buChar char="■"/>
              <a:defRPr sz="2133"/>
            </a:lvl4pPr>
            <a:lvl5pPr marL="1197991" indent="-245525">
              <a:buClr>
                <a:srgbClr val="C9122B"/>
              </a:buClr>
              <a:buFont typeface="Lucida Grande"/>
              <a:buChar cha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527051" y="356659"/>
            <a:ext cx="11233149" cy="864096"/>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68695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C517-D372-3A3A-D69F-066613CC5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BD4AA-F7F7-517F-C1FD-6736FED9D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E0061-1568-D255-791B-C3BCECEAA137}"/>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5" name="Footer Placeholder 4">
            <a:extLst>
              <a:ext uri="{FF2B5EF4-FFF2-40B4-BE49-F238E27FC236}">
                <a16:creationId xmlns:a16="http://schemas.microsoft.com/office/drawing/2014/main" id="{E2DF9178-62D6-8F10-398A-95DBF05C9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56EEE-89BF-99E0-EBD2-AED78F9A6DA4}"/>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415512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2EC1-4872-B762-04EB-8E2F72E574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0F537B-4EDE-C032-58EC-91540FDBFD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90C7D6-31C9-3802-6F90-32D5B69F26D8}"/>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5" name="Footer Placeholder 4">
            <a:extLst>
              <a:ext uri="{FF2B5EF4-FFF2-40B4-BE49-F238E27FC236}">
                <a16:creationId xmlns:a16="http://schemas.microsoft.com/office/drawing/2014/main" id="{D10FC7AE-4CDE-EC9F-A91B-1E54C9B2C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01B0C-7083-ED99-F299-125858E4ABF3}"/>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221132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C900-8092-761D-A656-6DDB107FBC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1804-6432-8234-A513-1A76749950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2EA8FF-391A-40A4-945C-7158FC7CE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749547-B7F8-BE36-911B-9C10A163DC56}"/>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6" name="Footer Placeholder 5">
            <a:extLst>
              <a:ext uri="{FF2B5EF4-FFF2-40B4-BE49-F238E27FC236}">
                <a16:creationId xmlns:a16="http://schemas.microsoft.com/office/drawing/2014/main" id="{A5424A58-53CE-870A-19E2-FDD8761CC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7DFC24-B427-A81C-F8EA-D193CFCD62C3}"/>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249417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7A43-8488-5DF9-6E37-934F097615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DEBD4-96A1-8B51-8458-FB24CCAD95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E66982-202E-C300-75D5-C8B3DA00A4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C53D1-454F-AFC4-1EB3-4316CB66D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2BEFD-DB8A-6F25-34F1-A8A17251B2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908162-8993-9B88-3202-B297645EB413}"/>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8" name="Footer Placeholder 7">
            <a:extLst>
              <a:ext uri="{FF2B5EF4-FFF2-40B4-BE49-F238E27FC236}">
                <a16:creationId xmlns:a16="http://schemas.microsoft.com/office/drawing/2014/main" id="{377180EB-DE1E-13EB-9D79-653A6BFEB1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20D4F2-698B-43A9-4057-D8F478303ECC}"/>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296881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185A-6F7C-3F0B-9B4C-E819406B89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F0DA5-C118-9951-9CD7-4EAA089DF055}"/>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4" name="Footer Placeholder 3">
            <a:extLst>
              <a:ext uri="{FF2B5EF4-FFF2-40B4-BE49-F238E27FC236}">
                <a16:creationId xmlns:a16="http://schemas.microsoft.com/office/drawing/2014/main" id="{4495B745-073F-F2DE-F2D7-CF3EB9FAC3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D7A5F0-1F1E-FA30-4099-046A43FB52DF}"/>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153879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66366-618B-CF18-C84A-0A00C92FE1A4}"/>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3" name="Footer Placeholder 2">
            <a:extLst>
              <a:ext uri="{FF2B5EF4-FFF2-40B4-BE49-F238E27FC236}">
                <a16:creationId xmlns:a16="http://schemas.microsoft.com/office/drawing/2014/main" id="{DD7CF2DC-1570-29B3-2B1A-6E641DBA3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BCBC1D-785B-8BA7-FD3F-D7A6B3F8A562}"/>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3207259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810E-9247-40E2-DB35-876E54EFD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18BF09-B36E-FEF2-445B-DB06911EEC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9557DB-C4AE-5E9B-8D09-2C1DF6B5C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6FE28-B2D3-9E39-B4B2-C535F6F6D602}"/>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6" name="Footer Placeholder 5">
            <a:extLst>
              <a:ext uri="{FF2B5EF4-FFF2-40B4-BE49-F238E27FC236}">
                <a16:creationId xmlns:a16="http://schemas.microsoft.com/office/drawing/2014/main" id="{2173DF2D-8008-3AFB-4655-C765A199C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0B464-51BC-A05C-A6D7-57098D7044FE}"/>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19719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965A-30F4-B7C4-EA37-B2F688C6AF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763C7E-41AF-69BC-EAA0-959477C8D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599E79-36D6-43A5-AAAA-9C4002ED5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FF8E5-ED3F-2CEC-72DA-49588656DE6B}"/>
              </a:ext>
            </a:extLst>
          </p:cNvPr>
          <p:cNvSpPr>
            <a:spLocks noGrp="1"/>
          </p:cNvSpPr>
          <p:nvPr>
            <p:ph type="dt" sz="half" idx="10"/>
          </p:nvPr>
        </p:nvSpPr>
        <p:spPr/>
        <p:txBody>
          <a:bodyPr/>
          <a:lstStyle/>
          <a:p>
            <a:fld id="{0B5CF1C9-067C-2045-988F-BB6E4F421418}" type="datetimeFigureOut">
              <a:rPr lang="en-US" smtClean="0"/>
              <a:t>11/7/25</a:t>
            </a:fld>
            <a:endParaRPr lang="en-US"/>
          </a:p>
        </p:txBody>
      </p:sp>
      <p:sp>
        <p:nvSpPr>
          <p:cNvPr id="6" name="Footer Placeholder 5">
            <a:extLst>
              <a:ext uri="{FF2B5EF4-FFF2-40B4-BE49-F238E27FC236}">
                <a16:creationId xmlns:a16="http://schemas.microsoft.com/office/drawing/2014/main" id="{BCEA0E75-3595-A652-4D23-59AE2FE25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CF5E8-9C9D-A6B1-F185-7330D0805EB2}"/>
              </a:ext>
            </a:extLst>
          </p:cNvPr>
          <p:cNvSpPr>
            <a:spLocks noGrp="1"/>
          </p:cNvSpPr>
          <p:nvPr>
            <p:ph type="sldNum" sz="quarter" idx="12"/>
          </p:nvPr>
        </p:nvSpPr>
        <p:spPr/>
        <p:txBody>
          <a:bodyPr/>
          <a:lstStyle/>
          <a:p>
            <a:fld id="{C457DC57-BECE-684C-8F45-2165957125B2}" type="slidenum">
              <a:rPr lang="en-US" smtClean="0"/>
              <a:t>‹#›</a:t>
            </a:fld>
            <a:endParaRPr lang="en-US"/>
          </a:p>
        </p:txBody>
      </p:sp>
    </p:spTree>
    <p:extLst>
      <p:ext uri="{BB962C8B-B14F-4D97-AF65-F5344CB8AC3E}">
        <p14:creationId xmlns:p14="http://schemas.microsoft.com/office/powerpoint/2010/main" val="106551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F64876-B236-BD5D-C0CE-27A5E41AC8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B64745-D858-D916-DED8-2A23348D7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874D7-5536-8E2A-DE27-DBF2DB965D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5CF1C9-067C-2045-988F-BB6E4F421418}" type="datetimeFigureOut">
              <a:rPr lang="en-US" smtClean="0"/>
              <a:t>11/7/25</a:t>
            </a:fld>
            <a:endParaRPr lang="en-US"/>
          </a:p>
        </p:txBody>
      </p:sp>
      <p:sp>
        <p:nvSpPr>
          <p:cNvPr id="5" name="Footer Placeholder 4">
            <a:extLst>
              <a:ext uri="{FF2B5EF4-FFF2-40B4-BE49-F238E27FC236}">
                <a16:creationId xmlns:a16="http://schemas.microsoft.com/office/drawing/2014/main" id="{81366DCA-4C3F-14CE-796E-40975024E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153CB5-37D4-834F-EF25-50526293A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57DC57-BECE-684C-8F45-2165957125B2}" type="slidenum">
              <a:rPr lang="en-US" smtClean="0"/>
              <a:t>‹#›</a:t>
            </a:fld>
            <a:endParaRPr lang="en-US"/>
          </a:p>
        </p:txBody>
      </p:sp>
    </p:spTree>
    <p:extLst>
      <p:ext uri="{BB962C8B-B14F-4D97-AF65-F5344CB8AC3E}">
        <p14:creationId xmlns:p14="http://schemas.microsoft.com/office/powerpoint/2010/main" val="3299217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academic.oup.com/iwc/article-abstract/28/6/760/2417082?redirectedFrom=fulltex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tiff"/><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owpublishers.com/article/Details/HCI-05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as.rochester.edu/psy/people/faculty/reis_harry/assets/pdf/CarothersReis_2012.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64E76-8CB6-0916-6856-407EA1E20670}"/>
              </a:ext>
            </a:extLst>
          </p:cNvPr>
          <p:cNvSpPr>
            <a:spLocks noGrp="1"/>
          </p:cNvSpPr>
          <p:nvPr>
            <p:ph type="ctrTitle"/>
          </p:nvPr>
        </p:nvSpPr>
        <p:spPr/>
        <p:txBody>
          <a:bodyPr/>
          <a:lstStyle/>
          <a:p>
            <a:r>
              <a:rPr lang="en-US" dirty="0"/>
              <a:t>Gender Inclusive Design</a:t>
            </a:r>
          </a:p>
        </p:txBody>
      </p:sp>
      <p:sp>
        <p:nvSpPr>
          <p:cNvPr id="3" name="Subtitle 2">
            <a:extLst>
              <a:ext uri="{FF2B5EF4-FFF2-40B4-BE49-F238E27FC236}">
                <a16:creationId xmlns:a16="http://schemas.microsoft.com/office/drawing/2014/main" id="{E18539B1-DB36-F639-2547-B30ADF48541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30600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4141487" y="5328751"/>
            <a:ext cx="5222404"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894D1926-C1B5-9E48-8FF4-04489A669875}"/>
              </a:ext>
            </a:extLst>
          </p:cNvPr>
          <p:cNvSpPr>
            <a:spLocks noGrp="1"/>
          </p:cNvSpPr>
          <p:nvPr>
            <p:ph type="title"/>
          </p:nvPr>
        </p:nvSpPr>
        <p:spPr>
          <a:xfrm>
            <a:off x="511738" y="356659"/>
            <a:ext cx="11230941" cy="864096"/>
          </a:xfrm>
        </p:spPr>
        <p:txBody>
          <a:bodyPr/>
          <a:lstStyle/>
          <a:p>
            <a:r>
              <a:rPr lang="en-US" dirty="0"/>
              <a:t>Why gender-inclusion matters - Ethics</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Autofit/>
          </a:bodyPr>
          <a:lstStyle/>
          <a:p>
            <a:r>
              <a:rPr lang="en-US" dirty="0"/>
              <a:t>Gender-inclusion is ‘the right thing to do’. </a:t>
            </a:r>
          </a:p>
          <a:p>
            <a:r>
              <a:rPr lang="en-US" dirty="0"/>
              <a:t>If we don’t design gender-inclusively we might:</a:t>
            </a:r>
          </a:p>
          <a:p>
            <a:pPr lvl="1"/>
            <a:r>
              <a:rPr lang="en-US" dirty="0"/>
              <a:t>Impair one section of society’s ability to achieve their goals – personally or professionally. </a:t>
            </a:r>
          </a:p>
          <a:p>
            <a:pPr lvl="1"/>
            <a:r>
              <a:rPr lang="en-US" dirty="0"/>
              <a:t>Cause an imbalance in participation, knowledge and skills throughout society.</a:t>
            </a:r>
          </a:p>
          <a:p>
            <a:pPr lvl="1"/>
            <a:r>
              <a:rPr lang="en-US" dirty="0"/>
              <a:t>Contribute negatively to issues of education and career choices, recruitment into STEM fields and disciplines.</a:t>
            </a:r>
          </a:p>
          <a:p>
            <a:pPr lvl="1"/>
            <a:r>
              <a:rPr lang="en-US" dirty="0"/>
              <a:t>Reinforce stereotypes.</a:t>
            </a:r>
          </a:p>
          <a:p>
            <a:endParaRPr lang="en-US" dirty="0"/>
          </a:p>
        </p:txBody>
      </p:sp>
    </p:spTree>
    <p:extLst>
      <p:ext uri="{BB962C8B-B14F-4D97-AF65-F5344CB8AC3E}">
        <p14:creationId xmlns:p14="http://schemas.microsoft.com/office/powerpoint/2010/main" val="217903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870422" y="5830079"/>
            <a:ext cx="5222404"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endParaRPr lang="en-US" sz="3500">
              <a:solidFill>
                <a:srgbClr val="E05729"/>
              </a:solidFill>
              <a:latin typeface="Meta-LightLF" pitchFamily="2" charset="0"/>
            </a:endParaRP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sz="half" idx="1"/>
          </p:nvPr>
        </p:nvSpPr>
        <p:spPr/>
        <p:txBody>
          <a:bodyPr vert="horz" wrap="square" lIns="0" tIns="0" rIns="0" bIns="0" numCol="1" rtlCol="0" anchor="t" anchorCtr="0" compatLnSpc="1">
            <a:prstTxWarp prst="textNoShape">
              <a:avLst/>
            </a:prstTxWarp>
            <a:normAutofit/>
          </a:bodyPr>
          <a:lstStyle/>
          <a:p>
            <a:pPr marL="0" indent="0">
              <a:buNone/>
            </a:pPr>
            <a:r>
              <a:rPr lang="en-US" dirty="0"/>
              <a:t>But remember, it’s not about building different versions of your products. </a:t>
            </a:r>
          </a:p>
          <a:p>
            <a:pPr marL="0" indent="0">
              <a:buNone/>
            </a:pPr>
            <a:br>
              <a:rPr lang="en-US" dirty="0"/>
            </a:br>
            <a:r>
              <a:rPr lang="en-US" dirty="0"/>
              <a:t>Just make one version that lets everyone have a great experience!</a:t>
            </a:r>
          </a:p>
          <a:p>
            <a:endParaRPr lang="en-US" dirty="0"/>
          </a:p>
        </p:txBody>
      </p:sp>
      <p:sp>
        <p:nvSpPr>
          <p:cNvPr id="7" name="Content Placeholder 6">
            <a:extLst>
              <a:ext uri="{FF2B5EF4-FFF2-40B4-BE49-F238E27FC236}">
                <a16:creationId xmlns:a16="http://schemas.microsoft.com/office/drawing/2014/main" id="{63C89958-100E-B942-ABF6-24036BCBF891}"/>
              </a:ext>
            </a:extLst>
          </p:cNvPr>
          <p:cNvSpPr>
            <a:spLocks noGrp="1"/>
          </p:cNvSpPr>
          <p:nvPr>
            <p:ph sz="half" idx="2"/>
          </p:nvPr>
        </p:nvSpPr>
        <p:spPr/>
        <p:txBody>
          <a:bodyPr/>
          <a:lstStyle/>
          <a:p>
            <a:endParaRPr lang="en-US"/>
          </a:p>
        </p:txBody>
      </p:sp>
      <p:sp>
        <p:nvSpPr>
          <p:cNvPr id="11" name="Title 10">
            <a:extLst>
              <a:ext uri="{FF2B5EF4-FFF2-40B4-BE49-F238E27FC236}">
                <a16:creationId xmlns:a16="http://schemas.microsoft.com/office/drawing/2014/main" id="{E4D1929D-9E06-C943-9C3E-9DEF01419B5C}"/>
              </a:ext>
            </a:extLst>
          </p:cNvPr>
          <p:cNvSpPr>
            <a:spLocks noGrp="1"/>
          </p:cNvSpPr>
          <p:nvPr>
            <p:ph type="title"/>
          </p:nvPr>
        </p:nvSpPr>
        <p:spPr/>
        <p:txBody>
          <a:bodyPr>
            <a:normAutofit fontScale="90000"/>
          </a:bodyPr>
          <a:lstStyle/>
          <a:p>
            <a:r>
              <a:rPr lang="en-US" dirty="0"/>
              <a:t>Inclusion</a:t>
            </a:r>
            <a:br>
              <a:rPr lang="en-US" dirty="0"/>
            </a:br>
            <a:endParaRPr lang="en-US" dirty="0"/>
          </a:p>
        </p:txBody>
      </p:sp>
      <p:pic>
        <p:nvPicPr>
          <p:cNvPr id="3" name="Picture 2" descr="people running in a race inclduing someone using a wheelchair">
            <a:extLst>
              <a:ext uri="{FF2B5EF4-FFF2-40B4-BE49-F238E27FC236}">
                <a16:creationId xmlns:a16="http://schemas.microsoft.com/office/drawing/2014/main" id="{1DD1B372-C324-6541-B628-BDFE8D226948}"/>
              </a:ext>
            </a:extLst>
          </p:cNvPr>
          <p:cNvPicPr>
            <a:picLocks noChangeAspect="1"/>
          </p:cNvPicPr>
          <p:nvPr/>
        </p:nvPicPr>
        <p:blipFill>
          <a:blip r:embed="rId3"/>
          <a:stretch>
            <a:fillRect/>
          </a:stretch>
        </p:blipFill>
        <p:spPr>
          <a:xfrm>
            <a:off x="6081400" y="1173412"/>
            <a:ext cx="6096000" cy="4656667"/>
          </a:xfrm>
          <a:prstGeom prst="rect">
            <a:avLst/>
          </a:prstGeom>
        </p:spPr>
      </p:pic>
    </p:spTree>
    <p:extLst>
      <p:ext uri="{BB962C8B-B14F-4D97-AF65-F5344CB8AC3E}">
        <p14:creationId xmlns:p14="http://schemas.microsoft.com/office/powerpoint/2010/main" val="2224326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11738" y="356659"/>
            <a:ext cx="11230941" cy="864096"/>
          </a:xfrm>
        </p:spPr>
        <p:txBody>
          <a:bodyPr/>
          <a:lstStyle/>
          <a:p>
            <a:r>
              <a:rPr lang="en-US" altLang="en-US" dirty="0"/>
              <a:t>Designing for gender-inclusively?</a:t>
            </a:r>
          </a:p>
        </p:txBody>
      </p:sp>
      <p:sp>
        <p:nvSpPr>
          <p:cNvPr id="7" name="Content Placeholder 6">
            <a:extLst>
              <a:ext uri="{FF2B5EF4-FFF2-40B4-BE49-F238E27FC236}">
                <a16:creationId xmlns:a16="http://schemas.microsoft.com/office/drawing/2014/main" id="{364B0C60-48C0-DC43-9F15-291E7262A326}"/>
              </a:ext>
            </a:extLst>
          </p:cNvPr>
          <p:cNvSpPr>
            <a:spLocks noGrp="1"/>
          </p:cNvSpPr>
          <p:nvPr>
            <p:ph idx="1"/>
          </p:nvPr>
        </p:nvSpPr>
        <p:spPr>
          <a:xfrm>
            <a:off x="838200" y="1825625"/>
            <a:ext cx="10515600" cy="3060700"/>
          </a:xfrm>
        </p:spPr>
        <p:txBody>
          <a:bodyPr>
            <a:normAutofit lnSpcReduction="10000"/>
          </a:bodyPr>
          <a:lstStyle/>
          <a:p>
            <a:pPr marL="0" indent="0" algn="ctr">
              <a:buNone/>
            </a:pPr>
            <a:r>
              <a:rPr lang="en-US" sz="3733" dirty="0"/>
              <a:t>“How can ordinary practitioners, with no background in gender research, identify which aspects of </a:t>
            </a:r>
            <a:r>
              <a:rPr lang="en-US" sz="3733" i="1" dirty="0"/>
              <a:t>their</a:t>
            </a:r>
            <a:r>
              <a:rPr lang="en-US" sz="3733" dirty="0"/>
              <a:t> software have gender-inclusiveness issues, realize why those issues are issues and thereby know what they should change?” </a:t>
            </a:r>
            <a:r>
              <a:rPr lang="en-US" dirty="0"/>
              <a:t>[Burnett et al. 2016]</a:t>
            </a:r>
            <a:endParaRPr lang="en-US" sz="3733" dirty="0"/>
          </a:p>
        </p:txBody>
      </p:sp>
      <p:sp>
        <p:nvSpPr>
          <p:cNvPr id="2" name="TextBox 1">
            <a:extLst>
              <a:ext uri="{FF2B5EF4-FFF2-40B4-BE49-F238E27FC236}">
                <a16:creationId xmlns:a16="http://schemas.microsoft.com/office/drawing/2014/main" id="{D0CAC139-D0BC-1F73-9815-FE2A13B21702}"/>
              </a:ext>
            </a:extLst>
          </p:cNvPr>
          <p:cNvSpPr txBox="1"/>
          <p:nvPr/>
        </p:nvSpPr>
        <p:spPr>
          <a:xfrm>
            <a:off x="1471613" y="5943600"/>
            <a:ext cx="9247211" cy="369332"/>
          </a:xfrm>
          <a:prstGeom prst="rect">
            <a:avLst/>
          </a:prstGeom>
          <a:noFill/>
        </p:spPr>
        <p:txBody>
          <a:bodyPr wrap="none" rtlCol="0">
            <a:spAutoFit/>
          </a:bodyPr>
          <a:lstStyle/>
          <a:p>
            <a:r>
              <a:rPr lang="en-US" dirty="0">
                <a:hlinkClick r:id="rId3"/>
              </a:rPr>
              <a:t>https://academic.oup.com/iwc/article-abstract/28/6/760/2417082?redirectedFrom=fulltext</a:t>
            </a:r>
            <a:r>
              <a:rPr lang="en-US" dirty="0"/>
              <a:t> </a:t>
            </a:r>
          </a:p>
        </p:txBody>
      </p:sp>
    </p:spTree>
    <p:extLst>
      <p:ext uri="{BB962C8B-B14F-4D97-AF65-F5344CB8AC3E}">
        <p14:creationId xmlns:p14="http://schemas.microsoft.com/office/powerpoint/2010/main" val="1367156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375128" y="1512175"/>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B2A2767C-2D89-8D4A-B921-2C0529B8E410}"/>
              </a:ext>
            </a:extLst>
          </p:cNvPr>
          <p:cNvSpPr>
            <a:spLocks noGrp="1"/>
          </p:cNvSpPr>
          <p:nvPr>
            <p:ph type="title"/>
          </p:nvPr>
        </p:nvSpPr>
        <p:spPr>
          <a:xfrm>
            <a:off x="511738" y="356659"/>
            <a:ext cx="11230941" cy="864096"/>
          </a:xfrm>
        </p:spPr>
        <p:txBody>
          <a:bodyPr/>
          <a:lstStyle/>
          <a:p>
            <a:r>
              <a:rPr lang="en-US"/>
              <a:t>Introduction to </a:t>
            </a:r>
            <a:r>
              <a:rPr lang="en-US" err="1"/>
              <a:t>GenderMag</a:t>
            </a:r>
            <a:endParaRPr lang="en-US"/>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Autofit/>
          </a:bodyPr>
          <a:lstStyle/>
          <a:p>
            <a:r>
              <a:rPr lang="en-US" dirty="0"/>
              <a:t>GenderMag is a well-researched, structured approach for evaluating – and fixing – technology products and services. </a:t>
            </a:r>
          </a:p>
          <a:p>
            <a:r>
              <a:rPr lang="en-US" dirty="0"/>
              <a:t>It consists of three parts: </a:t>
            </a:r>
          </a:p>
          <a:p>
            <a:pPr lvl="1"/>
            <a:r>
              <a:rPr lang="en-GB" dirty="0"/>
              <a:t>A </a:t>
            </a:r>
            <a:r>
              <a:rPr lang="en-US" dirty="0"/>
              <a:t>set of cognitive styles for using technology that statistically cluster by gender</a:t>
            </a:r>
            <a:r>
              <a:rPr lang="en-GB" dirty="0"/>
              <a:t>. ​These are the </a:t>
            </a:r>
            <a:r>
              <a:rPr lang="en-GB" b="1" dirty="0"/>
              <a:t>5 facets</a:t>
            </a:r>
            <a:r>
              <a:rPr lang="en-GB" dirty="0"/>
              <a:t>.</a:t>
            </a:r>
            <a:endParaRPr lang="en-US" dirty="0"/>
          </a:p>
          <a:p>
            <a:pPr lvl="1"/>
            <a:r>
              <a:rPr lang="en-US" dirty="0"/>
              <a:t>A set of a fictional people who have a particular value for each of the 5 facets, plus some background and other characteristics to bring the facets to life. These are </a:t>
            </a:r>
            <a:r>
              <a:rPr lang="en-US" b="1" dirty="0"/>
              <a:t>personas</a:t>
            </a:r>
            <a:r>
              <a:rPr lang="en-US" dirty="0"/>
              <a:t>. </a:t>
            </a:r>
          </a:p>
          <a:p>
            <a:pPr lvl="1"/>
            <a:r>
              <a:rPr lang="en-US" dirty="0"/>
              <a:t>A prescribed series of steps a team can take to see how these personas might carry out a function using specific technology to uncover gender-inclusion issues. This is the </a:t>
            </a:r>
            <a:r>
              <a:rPr lang="en-US" b="1" dirty="0"/>
              <a:t>evaluation walkthrough</a:t>
            </a:r>
            <a:r>
              <a:rPr lang="en-US" dirty="0"/>
              <a:t>. </a:t>
            </a:r>
          </a:p>
          <a:p>
            <a:pPr lvl="1"/>
            <a:endParaRPr lang="en-GB" dirty="0"/>
          </a:p>
          <a:p>
            <a:endParaRPr lang="en-US" dirty="0"/>
          </a:p>
        </p:txBody>
      </p:sp>
    </p:spTree>
    <p:extLst>
      <p:ext uri="{BB962C8B-B14F-4D97-AF65-F5344CB8AC3E}">
        <p14:creationId xmlns:p14="http://schemas.microsoft.com/office/powerpoint/2010/main" val="364229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4250051" y="-536257"/>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52C9B34D-509C-7447-A5B7-843D06600B5F}"/>
              </a:ext>
            </a:extLst>
          </p:cNvPr>
          <p:cNvSpPr>
            <a:spLocks noGrp="1"/>
          </p:cNvSpPr>
          <p:nvPr>
            <p:ph type="title"/>
          </p:nvPr>
        </p:nvSpPr>
        <p:spPr/>
        <p:txBody>
          <a:bodyPr/>
          <a:lstStyle/>
          <a:p>
            <a:r>
              <a:rPr lang="en-US" dirty="0"/>
              <a:t>Introduction to the 5 facets</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p:txBody>
          <a:bodyPr/>
          <a:lstStyle/>
          <a:p>
            <a:r>
              <a:rPr lang="en-US"/>
              <a:t>It’s worth noting that these facets are tendencies of </a:t>
            </a:r>
            <a:r>
              <a:rPr lang="en-US" err="1"/>
              <a:t>behaviour</a:t>
            </a:r>
            <a:r>
              <a:rPr lang="en-US"/>
              <a:t> along a spectrum. </a:t>
            </a:r>
          </a:p>
          <a:p>
            <a:r>
              <a:rPr lang="en-US" err="1"/>
              <a:t>Behaviour</a:t>
            </a:r>
            <a:r>
              <a:rPr lang="en-US"/>
              <a:t> will vary according to every individual.</a:t>
            </a:r>
          </a:p>
          <a:p>
            <a:r>
              <a:rPr lang="en-US"/>
              <a:t>However,  there are clusters of </a:t>
            </a:r>
            <a:r>
              <a:rPr lang="en-US" err="1"/>
              <a:t>behaviour</a:t>
            </a:r>
            <a:r>
              <a:rPr lang="en-US"/>
              <a:t> that  tend to show more prevalently according to gender.</a:t>
            </a:r>
          </a:p>
          <a:p>
            <a:endParaRPr lang="en-US"/>
          </a:p>
        </p:txBody>
      </p:sp>
      <p:pic>
        <p:nvPicPr>
          <p:cNvPr id="7" name="Picture 6">
            <a:extLst>
              <a:ext uri="{FF2B5EF4-FFF2-40B4-BE49-F238E27FC236}">
                <a16:creationId xmlns:a16="http://schemas.microsoft.com/office/drawing/2014/main" id="{2C9B07AF-CF76-024C-848C-8B627DB5D4D7}"/>
              </a:ext>
              <a:ext uri="{C183D7F6-B498-43B3-948B-1728B52AA6E4}">
                <adec:decorative xmlns:adec="http://schemas.microsoft.com/office/drawing/2017/decorative" val="1"/>
              </a:ext>
            </a:extLst>
          </p:cNvPr>
          <p:cNvPicPr>
            <a:picLocks noChangeAspect="1"/>
          </p:cNvPicPr>
          <p:nvPr/>
        </p:nvPicPr>
        <p:blipFill rotWithShape="1">
          <a:blip r:embed="rId3"/>
          <a:srcRect l="8588" t="21278" r="3055"/>
          <a:stretch/>
        </p:blipFill>
        <p:spPr>
          <a:xfrm>
            <a:off x="2927648" y="4101075"/>
            <a:ext cx="7229811" cy="1893821"/>
          </a:xfrm>
          <a:prstGeom prst="rect">
            <a:avLst/>
          </a:prstGeom>
        </p:spPr>
      </p:pic>
    </p:spTree>
    <p:extLst>
      <p:ext uri="{BB962C8B-B14F-4D97-AF65-F5344CB8AC3E}">
        <p14:creationId xmlns:p14="http://schemas.microsoft.com/office/powerpoint/2010/main" val="458051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1395189" y="6081295"/>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59998208-DEBB-4F48-A990-D2AD78373E35}"/>
              </a:ext>
            </a:extLst>
          </p:cNvPr>
          <p:cNvSpPr>
            <a:spLocks noGrp="1"/>
          </p:cNvSpPr>
          <p:nvPr>
            <p:ph type="title"/>
          </p:nvPr>
        </p:nvSpPr>
        <p:spPr>
          <a:xfrm>
            <a:off x="511738" y="356659"/>
            <a:ext cx="11230941" cy="864096"/>
          </a:xfrm>
        </p:spPr>
        <p:txBody>
          <a:bodyPr/>
          <a:lstStyle/>
          <a:p>
            <a:r>
              <a:rPr lang="en-US" dirty="0"/>
              <a:t>1. Information processing style</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Autofit/>
          </a:bodyPr>
          <a:lstStyle/>
          <a:p>
            <a:r>
              <a:rPr lang="en-US" dirty="0"/>
              <a:t>To solve problems with technology, people need to look at, and understand, new information.</a:t>
            </a:r>
          </a:p>
          <a:p>
            <a:endParaRPr lang="en-US" dirty="0"/>
          </a:p>
          <a:p>
            <a:r>
              <a:rPr lang="en-US" dirty="0"/>
              <a:t>Research showed that men tended to select promising leads, then backtrack if needed when using problem-solving technology. </a:t>
            </a:r>
          </a:p>
          <a:p>
            <a:endParaRPr lang="en-US" dirty="0"/>
          </a:p>
          <a:p>
            <a:r>
              <a:rPr lang="en-US" dirty="0"/>
              <a:t>Women tended to gather information more comprehensively, collecting </a:t>
            </a:r>
            <a:br>
              <a:rPr lang="en-US" dirty="0"/>
            </a:br>
            <a:r>
              <a:rPr lang="en-US" dirty="0"/>
              <a:t>a fairly complete set of necessary information before proceeding. </a:t>
            </a:r>
          </a:p>
        </p:txBody>
      </p:sp>
    </p:spTree>
    <p:extLst>
      <p:ext uri="{BB962C8B-B14F-4D97-AF65-F5344CB8AC3E}">
        <p14:creationId xmlns:p14="http://schemas.microsoft.com/office/powerpoint/2010/main" val="277227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1626888" y="5328751"/>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ED3A67F3-1BC8-4B49-B57D-AC60C2EC61F9}"/>
              </a:ext>
            </a:extLst>
          </p:cNvPr>
          <p:cNvSpPr>
            <a:spLocks noGrp="1"/>
          </p:cNvSpPr>
          <p:nvPr>
            <p:ph type="title"/>
          </p:nvPr>
        </p:nvSpPr>
        <p:spPr>
          <a:xfrm>
            <a:off x="511738" y="356659"/>
            <a:ext cx="11230941" cy="864096"/>
          </a:xfrm>
        </p:spPr>
        <p:txBody>
          <a:bodyPr/>
          <a:lstStyle/>
          <a:p>
            <a:r>
              <a:rPr lang="en-US" dirty="0"/>
              <a:t>2. Learning style for new technology</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Autofit/>
          </a:bodyPr>
          <a:lstStyle/>
          <a:p>
            <a:pPr lvl="1"/>
            <a:r>
              <a:rPr lang="en-US" dirty="0"/>
              <a:t>In our research, men were much more likely than women to “tinker”. </a:t>
            </a:r>
            <a:br>
              <a:rPr lang="en-US" dirty="0"/>
            </a:br>
            <a:r>
              <a:rPr lang="en-US" dirty="0"/>
              <a:t>That is, playfully engage with a piece of technology on the way to learning it.</a:t>
            </a:r>
          </a:p>
          <a:p>
            <a:pPr lvl="1"/>
            <a:endParaRPr lang="en-US" dirty="0"/>
          </a:p>
          <a:p>
            <a:pPr lvl="1"/>
            <a:r>
              <a:rPr lang="en-US" dirty="0"/>
              <a:t>Women tended to follow a process when it came to learning. </a:t>
            </a:r>
          </a:p>
          <a:p>
            <a:pPr lvl="1"/>
            <a:endParaRPr lang="en-US" dirty="0"/>
          </a:p>
          <a:p>
            <a:pPr lvl="1"/>
            <a:r>
              <a:rPr lang="en-US" dirty="0"/>
              <a:t>Note though that when women did tinker, they tended to do so </a:t>
            </a:r>
            <a:br>
              <a:rPr lang="en-US" dirty="0"/>
            </a:br>
            <a:r>
              <a:rPr lang="en-US" dirty="0"/>
              <a:t>more mindfully than men, and learned more thoroughly. </a:t>
            </a:r>
          </a:p>
        </p:txBody>
      </p:sp>
    </p:spTree>
    <p:extLst>
      <p:ext uri="{BB962C8B-B14F-4D97-AF65-F5344CB8AC3E}">
        <p14:creationId xmlns:p14="http://schemas.microsoft.com/office/powerpoint/2010/main" val="4158019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924759" y="4690874"/>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7278A26F-E17A-B140-9D3D-2915500FCF6B}"/>
              </a:ext>
            </a:extLst>
          </p:cNvPr>
          <p:cNvSpPr>
            <a:spLocks noGrp="1"/>
          </p:cNvSpPr>
          <p:nvPr>
            <p:ph type="title"/>
          </p:nvPr>
        </p:nvSpPr>
        <p:spPr>
          <a:xfrm>
            <a:off x="511738" y="356659"/>
            <a:ext cx="11230941" cy="864096"/>
          </a:xfrm>
        </p:spPr>
        <p:txBody>
          <a:bodyPr/>
          <a:lstStyle/>
          <a:p>
            <a:r>
              <a:rPr lang="en-US" dirty="0"/>
              <a:t>3. Computer self-efficacy</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Autofit/>
          </a:bodyPr>
          <a:lstStyle/>
          <a:p>
            <a:pPr lvl="1"/>
            <a:r>
              <a:rPr lang="en-US" dirty="0"/>
              <a:t>This concerns a person’s confidence that they’ll succeed at a specific task using technology.</a:t>
            </a:r>
          </a:p>
          <a:p>
            <a:pPr lvl="1"/>
            <a:endParaRPr lang="en-US" dirty="0"/>
          </a:p>
          <a:p>
            <a:pPr lvl="1"/>
            <a:r>
              <a:rPr lang="en-US" dirty="0"/>
              <a:t>It’s important because it concerns how likely a person is to give up on a task, and how they cope when presented with obstacles. </a:t>
            </a:r>
          </a:p>
          <a:p>
            <a:pPr lvl="1"/>
            <a:endParaRPr lang="en-US" dirty="0"/>
          </a:p>
          <a:p>
            <a:pPr lvl="1"/>
            <a:r>
              <a:rPr lang="en-US" dirty="0"/>
              <a:t>Research showed that men tended to have higher computer self-efficacy than women. </a:t>
            </a:r>
          </a:p>
        </p:txBody>
      </p:sp>
    </p:spTree>
    <p:extLst>
      <p:ext uri="{BB962C8B-B14F-4D97-AF65-F5344CB8AC3E}">
        <p14:creationId xmlns:p14="http://schemas.microsoft.com/office/powerpoint/2010/main" val="1656592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2149403" y="5851266"/>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5477366B-8D0D-6540-81F5-02F8D0C9C8E6}"/>
              </a:ext>
            </a:extLst>
          </p:cNvPr>
          <p:cNvSpPr>
            <a:spLocks noGrp="1"/>
          </p:cNvSpPr>
          <p:nvPr>
            <p:ph type="title"/>
          </p:nvPr>
        </p:nvSpPr>
        <p:spPr>
          <a:xfrm>
            <a:off x="511738" y="356659"/>
            <a:ext cx="11230941" cy="864096"/>
          </a:xfrm>
        </p:spPr>
        <p:txBody>
          <a:bodyPr/>
          <a:lstStyle/>
          <a:p>
            <a:r>
              <a:rPr lang="en-US" dirty="0"/>
              <a:t>4. Attitude to risk</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a:lstStyle/>
          <a:p>
            <a:pPr lvl="1"/>
            <a:r>
              <a:rPr lang="en-US" dirty="0"/>
              <a:t>Research has indicated that women tend to be more risk-averse </a:t>
            </a:r>
            <a:br>
              <a:rPr lang="en-US" dirty="0"/>
            </a:br>
            <a:r>
              <a:rPr lang="en-US" dirty="0"/>
              <a:t>than men.</a:t>
            </a:r>
          </a:p>
          <a:p>
            <a:pPr lvl="1"/>
            <a:endParaRPr lang="en-US" dirty="0"/>
          </a:p>
          <a:p>
            <a:pPr lvl="1"/>
            <a:r>
              <a:rPr lang="en-US" dirty="0"/>
              <a:t>This means that women may not engage with certain technology </a:t>
            </a:r>
            <a:br>
              <a:rPr lang="en-US" dirty="0"/>
            </a:br>
            <a:r>
              <a:rPr lang="en-US" dirty="0"/>
              <a:t>feature sets as they may consider the risk of using them and wasting their valuable time to be too high.</a:t>
            </a:r>
          </a:p>
          <a:p>
            <a:pPr lvl="1"/>
            <a:endParaRPr lang="en-US" dirty="0"/>
          </a:p>
        </p:txBody>
      </p:sp>
    </p:spTree>
    <p:extLst>
      <p:ext uri="{BB962C8B-B14F-4D97-AF65-F5344CB8AC3E}">
        <p14:creationId xmlns:p14="http://schemas.microsoft.com/office/powerpoint/2010/main" val="15226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2655588" y="6062817"/>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62E7365D-F586-9045-9DD2-EE5C84290135}"/>
              </a:ext>
            </a:extLst>
          </p:cNvPr>
          <p:cNvSpPr>
            <a:spLocks noGrp="1"/>
          </p:cNvSpPr>
          <p:nvPr>
            <p:ph type="title"/>
          </p:nvPr>
        </p:nvSpPr>
        <p:spPr>
          <a:xfrm>
            <a:off x="511738" y="356659"/>
            <a:ext cx="11230941" cy="864096"/>
          </a:xfrm>
        </p:spPr>
        <p:txBody>
          <a:bodyPr/>
          <a:lstStyle/>
          <a:p>
            <a:r>
              <a:rPr lang="en-US" dirty="0"/>
              <a:t>5. Motivations </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rmAutofit/>
          </a:bodyPr>
          <a:lstStyle/>
          <a:p>
            <a:pPr lvl="1"/>
            <a:r>
              <a:rPr lang="en-US" dirty="0"/>
              <a:t>Why is the person using this technology</a:t>
            </a:r>
          </a:p>
          <a:p>
            <a:pPr lvl="1"/>
            <a:endParaRPr lang="en-US" dirty="0"/>
          </a:p>
          <a:p>
            <a:pPr lvl="1"/>
            <a:r>
              <a:rPr lang="en-US" dirty="0"/>
              <a:t>Research showed that the tendency to use technology for the love of technology is more prevalent among men.</a:t>
            </a:r>
          </a:p>
          <a:p>
            <a:pPr lvl="1"/>
            <a:endParaRPr lang="en-US" dirty="0"/>
          </a:p>
          <a:p>
            <a:pPr lvl="1"/>
            <a:r>
              <a:rPr lang="en-US" dirty="0"/>
              <a:t>Women tended to use technology because they had a particular task to carry out.</a:t>
            </a:r>
          </a:p>
          <a:p>
            <a:endParaRPr lang="en-US" dirty="0"/>
          </a:p>
        </p:txBody>
      </p:sp>
    </p:spTree>
    <p:extLst>
      <p:ext uri="{BB962C8B-B14F-4D97-AF65-F5344CB8AC3E}">
        <p14:creationId xmlns:p14="http://schemas.microsoft.com/office/powerpoint/2010/main" val="73287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en-US">
                <a:ea typeface="ＭＳ Ｐゴシック" charset="-128"/>
              </a:rPr>
              <a:t>Learning Outcomes</a:t>
            </a:r>
          </a:p>
        </p:txBody>
      </p:sp>
      <p:sp>
        <p:nvSpPr>
          <p:cNvPr id="17410" name="Content Placeholder 2"/>
          <p:cNvSpPr>
            <a:spLocks noGrp="1"/>
          </p:cNvSpPr>
          <p:nvPr>
            <p:ph idx="1"/>
          </p:nvPr>
        </p:nvSpPr>
        <p:spPr/>
        <p:txBody>
          <a:bodyPr/>
          <a:lstStyle/>
          <a:p>
            <a:pPr>
              <a:spcAft>
                <a:spcPts val="1200"/>
              </a:spcAft>
            </a:pPr>
            <a:r>
              <a:rPr lang="en-US" altLang="en-US" dirty="0">
                <a:ea typeface="ＭＳ Ｐゴシック" charset="-128"/>
              </a:rPr>
              <a:t>Describe gender issues in ICT/STEM and inclusive design</a:t>
            </a:r>
          </a:p>
          <a:p>
            <a:pPr>
              <a:spcAft>
                <a:spcPts val="1200"/>
              </a:spcAft>
            </a:pPr>
            <a:r>
              <a:rPr lang="en-US" altLang="en-US" dirty="0">
                <a:ea typeface="ＭＳ Ｐゴシック" charset="-128"/>
              </a:rPr>
              <a:t>Express the basic components of the </a:t>
            </a:r>
            <a:r>
              <a:rPr lang="en-US" altLang="en-US" dirty="0" err="1">
                <a:ea typeface="ＭＳ Ｐゴシック" charset="-128"/>
              </a:rPr>
              <a:t>GenderMag</a:t>
            </a:r>
            <a:r>
              <a:rPr lang="en-US" altLang="en-US" dirty="0">
                <a:ea typeface="ＭＳ Ｐゴシック" charset="-128"/>
              </a:rPr>
              <a:t> method</a:t>
            </a:r>
          </a:p>
          <a:p>
            <a:pPr>
              <a:spcAft>
                <a:spcPts val="1200"/>
              </a:spcAft>
            </a:pPr>
            <a:r>
              <a:rPr lang="en-US" altLang="en-US" dirty="0">
                <a:ea typeface="ＭＳ Ｐゴシック" charset="-128"/>
              </a:rPr>
              <a:t>Apply the </a:t>
            </a:r>
            <a:r>
              <a:rPr lang="en-US" altLang="en-US" dirty="0" err="1">
                <a:ea typeface="ＭＳ Ｐゴシック" charset="-128"/>
              </a:rPr>
              <a:t>GenderMag</a:t>
            </a:r>
            <a:r>
              <a:rPr lang="en-US" altLang="en-US" dirty="0">
                <a:ea typeface="ＭＳ Ｐゴシック" charset="-128"/>
              </a:rPr>
              <a:t> method</a:t>
            </a:r>
          </a:p>
          <a:p>
            <a:pPr>
              <a:spcAft>
                <a:spcPts val="1200"/>
              </a:spcAft>
            </a:pPr>
            <a:r>
              <a:rPr lang="en-US" altLang="en-US" dirty="0">
                <a:ea typeface="ＭＳ Ｐゴシック" charset="-128"/>
              </a:rPr>
              <a:t>Be able to formulate a plan to evaluate a software product to investigate gender issues</a:t>
            </a:r>
          </a:p>
          <a:p>
            <a:pPr>
              <a:spcAft>
                <a:spcPts val="1200"/>
              </a:spcAft>
            </a:pPr>
            <a:r>
              <a:rPr lang="en-US" altLang="en-US" dirty="0">
                <a:ea typeface="ＭＳ Ｐゴシック" charset="-128"/>
              </a:rPr>
              <a:t>Critically appraise work on gender and inclusive design</a:t>
            </a:r>
          </a:p>
        </p:txBody>
      </p:sp>
    </p:spTree>
    <p:extLst>
      <p:ext uri="{BB962C8B-B14F-4D97-AF65-F5344CB8AC3E}">
        <p14:creationId xmlns:p14="http://schemas.microsoft.com/office/powerpoint/2010/main" val="654800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992515" y="5983199"/>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r>
              <a:rPr lang="en-US" sz="3500" b="1" dirty="0">
                <a:solidFill>
                  <a:srgbClr val="E05729"/>
                </a:solidFill>
                <a:latin typeface="MetaOT" panose="020B0604030101020104" pitchFamily="34" charset="77"/>
              </a:rPr>
              <a:t>http://</a:t>
            </a:r>
            <a:r>
              <a:rPr lang="en-US" sz="3500" b="1" dirty="0" err="1">
                <a:solidFill>
                  <a:srgbClr val="E05729"/>
                </a:solidFill>
                <a:latin typeface="MetaOT" panose="020B0604030101020104" pitchFamily="34" charset="77"/>
              </a:rPr>
              <a:t>gendermag.org</a:t>
            </a:r>
            <a:r>
              <a:rPr lang="en-US" sz="3500" b="1" dirty="0">
                <a:solidFill>
                  <a:srgbClr val="E05729"/>
                </a:solidFill>
                <a:latin typeface="MetaOT" panose="020B0604030101020104" pitchFamily="34" charset="77"/>
              </a:rPr>
              <a:t>/</a:t>
            </a:r>
            <a:endParaRPr lang="en-US" sz="3500" dirty="0">
              <a:solidFill>
                <a:srgbClr val="E05729"/>
              </a:solidFill>
              <a:latin typeface="Meta-LightLF" pitchFamily="2" charset="0"/>
            </a:endParaRP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sz="half" idx="1"/>
          </p:nvPr>
        </p:nvSpPr>
        <p:spPr>
          <a:xfrm>
            <a:off x="527051" y="1286933"/>
            <a:ext cx="5376333" cy="5118396"/>
          </a:xfrm>
        </p:spPr>
        <p:txBody>
          <a:bodyPr vert="horz" wrap="square" lIns="0" tIns="0" rIns="0" bIns="0" numCol="1" rtlCol="0" anchor="t" anchorCtr="0" compatLnSpc="1">
            <a:prstTxWarp prst="textNoShape">
              <a:avLst/>
            </a:prstTxWarp>
            <a:normAutofit/>
          </a:bodyPr>
          <a:lstStyle/>
          <a:p>
            <a:r>
              <a:rPr lang="en-US" sz="2400" dirty="0"/>
              <a:t>GenderMag uses 3 personas: </a:t>
            </a:r>
            <a:br>
              <a:rPr lang="en-US" sz="2400" dirty="0"/>
            </a:br>
            <a:r>
              <a:rPr lang="en-US" sz="2400" dirty="0"/>
              <a:t>Abi, Tim and Pat.</a:t>
            </a:r>
          </a:p>
          <a:p>
            <a:endParaRPr lang="en-US" sz="2400" dirty="0"/>
          </a:p>
          <a:p>
            <a:r>
              <a:rPr lang="en-US" sz="2400" dirty="0"/>
              <a:t>Each has a </a:t>
            </a:r>
            <a:r>
              <a:rPr lang="en-US" sz="2400" dirty="0" err="1"/>
              <a:t>customisable</a:t>
            </a:r>
            <a:r>
              <a:rPr lang="en-US" sz="2400" dirty="0"/>
              <a:t> ‘back story’, so they’re very flexible; they’re designed to work across a wide range of settings. </a:t>
            </a:r>
          </a:p>
          <a:p>
            <a:endParaRPr lang="en-US" sz="2400" dirty="0"/>
          </a:p>
          <a:p>
            <a:r>
              <a:rPr lang="en-US" sz="2400" dirty="0"/>
              <a:t>Each persona has facet characteristics that correspond to research-backed facet values. These can’t be altered.</a:t>
            </a:r>
          </a:p>
          <a:p>
            <a:pPr lvl="1"/>
            <a:endParaRPr lang="en-US" sz="2400" dirty="0"/>
          </a:p>
        </p:txBody>
      </p:sp>
      <p:sp>
        <p:nvSpPr>
          <p:cNvPr id="2" name="Title 1">
            <a:extLst>
              <a:ext uri="{FF2B5EF4-FFF2-40B4-BE49-F238E27FC236}">
                <a16:creationId xmlns:a16="http://schemas.microsoft.com/office/drawing/2014/main" id="{87E153A4-6BAC-5E4D-AE15-C4C6A17609F0}"/>
              </a:ext>
            </a:extLst>
          </p:cNvPr>
          <p:cNvSpPr>
            <a:spLocks noGrp="1"/>
          </p:cNvSpPr>
          <p:nvPr>
            <p:ph type="title"/>
          </p:nvPr>
        </p:nvSpPr>
        <p:spPr>
          <a:xfrm>
            <a:off x="527051" y="356659"/>
            <a:ext cx="11233149" cy="864096"/>
          </a:xfrm>
        </p:spPr>
        <p:txBody>
          <a:bodyPr>
            <a:normAutofit fontScale="90000"/>
          </a:bodyPr>
          <a:lstStyle/>
          <a:p>
            <a:r>
              <a:rPr lang="en-US" dirty="0"/>
              <a:t>Introduction to GenderMag personas</a:t>
            </a:r>
            <a:br>
              <a:rPr lang="en-US" dirty="0"/>
            </a:br>
            <a:endParaRPr lang="en-US" dirty="0"/>
          </a:p>
        </p:txBody>
      </p:sp>
      <p:grpSp>
        <p:nvGrpSpPr>
          <p:cNvPr id="38" name="Group 37">
            <a:extLst>
              <a:ext uri="{FF2B5EF4-FFF2-40B4-BE49-F238E27FC236}">
                <a16:creationId xmlns:a16="http://schemas.microsoft.com/office/drawing/2014/main" id="{78E93590-414A-E04A-B3EE-8F01E0085165}"/>
              </a:ext>
              <a:ext uri="{C183D7F6-B498-43B3-948B-1728B52AA6E4}">
                <adec:decorative xmlns:adec="http://schemas.microsoft.com/office/drawing/2017/decorative" val="1"/>
              </a:ext>
            </a:extLst>
          </p:cNvPr>
          <p:cNvGrpSpPr/>
          <p:nvPr/>
        </p:nvGrpSpPr>
        <p:grpSpPr>
          <a:xfrm>
            <a:off x="6251411" y="1253359"/>
            <a:ext cx="5397880" cy="5151972"/>
            <a:chOff x="4688558" y="940019"/>
            <a:chExt cx="4048410" cy="3863979"/>
          </a:xfrm>
        </p:grpSpPr>
        <p:grpSp>
          <p:nvGrpSpPr>
            <p:cNvPr id="9" name="Shape 182">
              <a:extLst>
                <a:ext uri="{FF2B5EF4-FFF2-40B4-BE49-F238E27FC236}">
                  <a16:creationId xmlns:a16="http://schemas.microsoft.com/office/drawing/2014/main" id="{C7E138FD-5C8E-484D-927E-D9889AB88EFA}"/>
                </a:ext>
              </a:extLst>
            </p:cNvPr>
            <p:cNvGrpSpPr/>
            <p:nvPr/>
          </p:nvGrpSpPr>
          <p:grpSpPr>
            <a:xfrm>
              <a:off x="4923799" y="1938190"/>
              <a:ext cx="3810896" cy="2865808"/>
              <a:chOff x="1253066" y="1123945"/>
              <a:chExt cx="7183199" cy="5362169"/>
            </a:xfrm>
          </p:grpSpPr>
          <p:pic>
            <p:nvPicPr>
              <p:cNvPr id="11" name="Shape 183">
                <a:extLst>
                  <a:ext uri="{FF2B5EF4-FFF2-40B4-BE49-F238E27FC236}">
                    <a16:creationId xmlns:a16="http://schemas.microsoft.com/office/drawing/2014/main" id="{C375ABD0-941B-614E-B1CF-FC9728FEC458}"/>
                  </a:ext>
                </a:extLst>
              </p:cNvPr>
              <p:cNvPicPr preferRelativeResize="0"/>
              <p:nvPr/>
            </p:nvPicPr>
            <p:blipFill rotWithShape="1">
              <a:blip r:embed="rId3">
                <a:alphaModFix/>
              </a:blip>
              <a:srcRect/>
              <a:stretch/>
            </p:blipFill>
            <p:spPr>
              <a:xfrm>
                <a:off x="1253066" y="1123945"/>
                <a:ext cx="7183199" cy="4944533"/>
              </a:xfrm>
              <a:prstGeom prst="rect">
                <a:avLst/>
              </a:prstGeom>
              <a:noFill/>
              <a:ln>
                <a:noFill/>
              </a:ln>
            </p:spPr>
          </p:pic>
          <p:grpSp>
            <p:nvGrpSpPr>
              <p:cNvPr id="12" name="Shape 184">
                <a:extLst>
                  <a:ext uri="{FF2B5EF4-FFF2-40B4-BE49-F238E27FC236}">
                    <a16:creationId xmlns:a16="http://schemas.microsoft.com/office/drawing/2014/main" id="{9BEF57A5-8145-8646-90B0-F74096FC8E13}"/>
                  </a:ext>
                </a:extLst>
              </p:cNvPr>
              <p:cNvGrpSpPr/>
              <p:nvPr/>
            </p:nvGrpSpPr>
            <p:grpSpPr>
              <a:xfrm>
                <a:off x="2184400" y="6024449"/>
                <a:ext cx="5620266" cy="461665"/>
                <a:chOff x="2184400" y="6024449"/>
                <a:chExt cx="5620266" cy="461665"/>
              </a:xfrm>
            </p:grpSpPr>
            <p:sp>
              <p:nvSpPr>
                <p:cNvPr id="13" name="Shape 185">
                  <a:extLst>
                    <a:ext uri="{FF2B5EF4-FFF2-40B4-BE49-F238E27FC236}">
                      <a16:creationId xmlns:a16="http://schemas.microsoft.com/office/drawing/2014/main" id="{7F444DEC-3050-7047-B7D6-D17CF9EC8C08}"/>
                    </a:ext>
                  </a:extLst>
                </p:cNvPr>
                <p:cNvSpPr txBox="1"/>
                <p:nvPr/>
              </p:nvSpPr>
              <p:spPr>
                <a:xfrm>
                  <a:off x="2184400" y="6024449"/>
                  <a:ext cx="765503" cy="461663"/>
                </a:xfrm>
                <a:prstGeom prst="rect">
                  <a:avLst/>
                </a:prstGeom>
                <a:noFill/>
                <a:ln>
                  <a:noFill/>
                </a:ln>
              </p:spPr>
              <p:txBody>
                <a:bodyPr lIns="51427" tIns="25707" rIns="51427" bIns="25707" anchor="t" anchorCtr="0">
                  <a:noAutofit/>
                </a:bodyPr>
                <a:lstStyle/>
                <a:p>
                  <a:pPr algn="ctr">
                    <a:buSzPct val="25000"/>
                  </a:pPr>
                  <a:r>
                    <a:rPr lang="en-US" sz="1200" b="1">
                      <a:solidFill>
                        <a:schemeClr val="dk1"/>
                      </a:solidFill>
                      <a:latin typeface="Calibri"/>
                      <a:ea typeface="Calibri"/>
                      <a:cs typeface="Calibri"/>
                      <a:sym typeface="Calibri"/>
                    </a:rPr>
                    <a:t>High</a:t>
                  </a:r>
                  <a:endParaRPr lang="en-US" sz="2400" b="1">
                    <a:solidFill>
                      <a:schemeClr val="dk1"/>
                    </a:solidFill>
                    <a:latin typeface="Calibri"/>
                    <a:ea typeface="Calibri"/>
                    <a:cs typeface="Calibri"/>
                    <a:sym typeface="Calibri"/>
                  </a:endParaRPr>
                </a:p>
              </p:txBody>
            </p:sp>
            <p:sp>
              <p:nvSpPr>
                <p:cNvPr id="14" name="Shape 186">
                  <a:extLst>
                    <a:ext uri="{FF2B5EF4-FFF2-40B4-BE49-F238E27FC236}">
                      <a16:creationId xmlns:a16="http://schemas.microsoft.com/office/drawing/2014/main" id="{DD455E02-5672-854D-92A8-36CD4167A38E}"/>
                    </a:ext>
                  </a:extLst>
                </p:cNvPr>
                <p:cNvSpPr txBox="1"/>
                <p:nvPr/>
              </p:nvSpPr>
              <p:spPr>
                <a:xfrm>
                  <a:off x="4334939" y="6024449"/>
                  <a:ext cx="1264889" cy="461663"/>
                </a:xfrm>
                <a:prstGeom prst="rect">
                  <a:avLst/>
                </a:prstGeom>
                <a:noFill/>
                <a:ln>
                  <a:noFill/>
                </a:ln>
              </p:spPr>
              <p:txBody>
                <a:bodyPr lIns="51427" tIns="25707" rIns="51427" bIns="25707" anchor="t" anchorCtr="0">
                  <a:noAutofit/>
                </a:bodyPr>
                <a:lstStyle/>
                <a:p>
                  <a:pPr algn="ctr">
                    <a:buSzPct val="25000"/>
                  </a:pPr>
                  <a:r>
                    <a:rPr lang="en-US" sz="1200" b="1">
                      <a:solidFill>
                        <a:schemeClr val="dk1"/>
                      </a:solidFill>
                      <a:latin typeface="Calibri"/>
                      <a:ea typeface="Calibri"/>
                      <a:cs typeface="Calibri"/>
                      <a:sym typeface="Calibri"/>
                    </a:rPr>
                    <a:t>Medium</a:t>
                  </a:r>
                </a:p>
              </p:txBody>
            </p:sp>
            <p:sp>
              <p:nvSpPr>
                <p:cNvPr id="15" name="Shape 187">
                  <a:extLst>
                    <a:ext uri="{FF2B5EF4-FFF2-40B4-BE49-F238E27FC236}">
                      <a16:creationId xmlns:a16="http://schemas.microsoft.com/office/drawing/2014/main" id="{986CCCC2-5349-AC4C-8B4A-CFC986370523}"/>
                    </a:ext>
                  </a:extLst>
                </p:cNvPr>
                <p:cNvSpPr txBox="1"/>
                <p:nvPr/>
              </p:nvSpPr>
              <p:spPr>
                <a:xfrm>
                  <a:off x="7095067" y="6024450"/>
                  <a:ext cx="709599" cy="461664"/>
                </a:xfrm>
                <a:prstGeom prst="rect">
                  <a:avLst/>
                </a:prstGeom>
                <a:noFill/>
                <a:ln>
                  <a:noFill/>
                </a:ln>
              </p:spPr>
              <p:txBody>
                <a:bodyPr lIns="51427" tIns="25707" rIns="51427" bIns="25707" anchor="t" anchorCtr="0">
                  <a:noAutofit/>
                </a:bodyPr>
                <a:lstStyle/>
                <a:p>
                  <a:pPr algn="ctr">
                    <a:buSzPct val="25000"/>
                  </a:pPr>
                  <a:r>
                    <a:rPr lang="en-US" sz="1200" b="1">
                      <a:solidFill>
                        <a:schemeClr val="dk1"/>
                      </a:solidFill>
                      <a:latin typeface="Calibri"/>
                      <a:ea typeface="Calibri"/>
                      <a:cs typeface="Calibri"/>
                      <a:sym typeface="Calibri"/>
                    </a:rPr>
                    <a:t>Low</a:t>
                  </a:r>
                </a:p>
              </p:txBody>
            </p:sp>
          </p:grpSp>
        </p:grpSp>
        <p:grpSp>
          <p:nvGrpSpPr>
            <p:cNvPr id="16" name="Group 15">
              <a:extLst>
                <a:ext uri="{FF2B5EF4-FFF2-40B4-BE49-F238E27FC236}">
                  <a16:creationId xmlns:a16="http://schemas.microsoft.com/office/drawing/2014/main" id="{0F93CB2D-C421-C74E-99A3-29A1F6D83D01}"/>
                </a:ext>
              </a:extLst>
            </p:cNvPr>
            <p:cNvGrpSpPr/>
            <p:nvPr/>
          </p:nvGrpSpPr>
          <p:grpSpPr>
            <a:xfrm>
              <a:off x="4688558" y="940019"/>
              <a:ext cx="1420997" cy="1315268"/>
              <a:chOff x="-273009" y="1614080"/>
              <a:chExt cx="1894663" cy="1753691"/>
            </a:xfrm>
          </p:grpSpPr>
          <p:sp>
            <p:nvSpPr>
              <p:cNvPr id="32" name="TextBox 2">
                <a:extLst>
                  <a:ext uri="{FF2B5EF4-FFF2-40B4-BE49-F238E27FC236}">
                    <a16:creationId xmlns:a16="http://schemas.microsoft.com/office/drawing/2014/main" id="{8EEBA912-022B-7B42-B59B-7DDEE828B0E5}"/>
                  </a:ext>
                </a:extLst>
              </p:cNvPr>
              <p:cNvSpPr txBox="1"/>
              <p:nvPr/>
            </p:nvSpPr>
            <p:spPr>
              <a:xfrm>
                <a:off x="-273009" y="2542728"/>
                <a:ext cx="672985" cy="346377"/>
              </a:xfrm>
              <a:prstGeom prst="rect">
                <a:avLst/>
              </a:prstGeom>
              <a:noFill/>
            </p:spPr>
            <p:txBody>
              <a:bodyPr wrap="square" rtlCol="0">
                <a:spAutoFit/>
              </a:bodyPr>
              <a:lstStyle/>
              <a:p>
                <a:r>
                  <a:rPr lang="en-US" sz="1651" b="1">
                    <a:solidFill>
                      <a:schemeClr val="accent2"/>
                    </a:solidFill>
                  </a:rPr>
                  <a:t>Tim</a:t>
                </a:r>
              </a:p>
            </p:txBody>
          </p:sp>
          <p:grpSp>
            <p:nvGrpSpPr>
              <p:cNvPr id="33" name="Group 32">
                <a:extLst>
                  <a:ext uri="{FF2B5EF4-FFF2-40B4-BE49-F238E27FC236}">
                    <a16:creationId xmlns:a16="http://schemas.microsoft.com/office/drawing/2014/main" id="{CFC5E6DB-4462-584E-AF3B-313BD787DB42}"/>
                  </a:ext>
                </a:extLst>
              </p:cNvPr>
              <p:cNvGrpSpPr/>
              <p:nvPr/>
            </p:nvGrpSpPr>
            <p:grpSpPr>
              <a:xfrm>
                <a:off x="155437" y="1614080"/>
                <a:ext cx="1466217" cy="1753691"/>
                <a:chOff x="155437" y="1614080"/>
                <a:chExt cx="1466217" cy="1753691"/>
              </a:xfrm>
            </p:grpSpPr>
            <p:pic>
              <p:nvPicPr>
                <p:cNvPr id="34" name="Picture 33">
                  <a:extLst>
                    <a:ext uri="{FF2B5EF4-FFF2-40B4-BE49-F238E27FC236}">
                      <a16:creationId xmlns:a16="http://schemas.microsoft.com/office/drawing/2014/main" id="{614464C1-7802-6C4C-A9F6-D872DE47D0C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55437" y="1835798"/>
                  <a:ext cx="926960" cy="1097280"/>
                </a:xfrm>
                <a:prstGeom prst="ellipse">
                  <a:avLst/>
                </a:prstGeom>
              </p:spPr>
            </p:pic>
            <p:pic>
              <p:nvPicPr>
                <p:cNvPr id="35" name="Picture 34">
                  <a:extLst>
                    <a:ext uri="{FF2B5EF4-FFF2-40B4-BE49-F238E27FC236}">
                      <a16:creationId xmlns:a16="http://schemas.microsoft.com/office/drawing/2014/main" id="{850ECB2C-A9DC-EE47-B2E5-7A53C20E3BB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907426" y="2309770"/>
                  <a:ext cx="581218" cy="554517"/>
                </a:xfrm>
                <a:prstGeom prst="flowChartConnector">
                  <a:avLst/>
                </a:prstGeom>
              </p:spPr>
            </p:pic>
            <p:pic>
              <p:nvPicPr>
                <p:cNvPr id="36" name="Picture 35">
                  <a:extLst>
                    <a:ext uri="{FF2B5EF4-FFF2-40B4-BE49-F238E27FC236}">
                      <a16:creationId xmlns:a16="http://schemas.microsoft.com/office/drawing/2014/main" id="{3A63BAC9-EEEE-6C4A-8B48-B4597C028CE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87329" y="2819131"/>
                  <a:ext cx="570484" cy="548640"/>
                </a:xfrm>
                <a:prstGeom prst="ellipse">
                  <a:avLst/>
                </a:prstGeom>
              </p:spPr>
            </p:pic>
            <p:pic>
              <p:nvPicPr>
                <p:cNvPr id="37" name="Picture 36">
                  <a:extLst>
                    <a:ext uri="{FF2B5EF4-FFF2-40B4-BE49-F238E27FC236}">
                      <a16:creationId xmlns:a16="http://schemas.microsoft.com/office/drawing/2014/main" id="{4324F77E-FC71-1044-BE16-42BB5FA79EA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flipH="1">
                  <a:off x="975815" y="1614080"/>
                  <a:ext cx="645839" cy="641402"/>
                </a:xfrm>
                <a:prstGeom prst="flowChartConnector">
                  <a:avLst/>
                </a:prstGeom>
              </p:spPr>
            </p:pic>
          </p:grpSp>
        </p:grpSp>
        <p:grpSp>
          <p:nvGrpSpPr>
            <p:cNvPr id="17" name="Group 16">
              <a:extLst>
                <a:ext uri="{FF2B5EF4-FFF2-40B4-BE49-F238E27FC236}">
                  <a16:creationId xmlns:a16="http://schemas.microsoft.com/office/drawing/2014/main" id="{55CC3F60-3302-B640-998A-599B9D28F9C2}"/>
                </a:ext>
              </a:extLst>
            </p:cNvPr>
            <p:cNvGrpSpPr/>
            <p:nvPr/>
          </p:nvGrpSpPr>
          <p:grpSpPr>
            <a:xfrm>
              <a:off x="6260043" y="1714984"/>
              <a:ext cx="1047174" cy="1422330"/>
              <a:chOff x="6231034" y="6741926"/>
              <a:chExt cx="1396232" cy="1896440"/>
            </a:xfrm>
          </p:grpSpPr>
          <p:sp>
            <p:nvSpPr>
              <p:cNvPr id="26" name="TextBox 9">
                <a:extLst>
                  <a:ext uri="{FF2B5EF4-FFF2-40B4-BE49-F238E27FC236}">
                    <a16:creationId xmlns:a16="http://schemas.microsoft.com/office/drawing/2014/main" id="{5C8EADB6-E228-7F4D-887A-C382B56C943E}"/>
                  </a:ext>
                </a:extLst>
              </p:cNvPr>
              <p:cNvSpPr txBox="1"/>
              <p:nvPr/>
            </p:nvSpPr>
            <p:spPr>
              <a:xfrm>
                <a:off x="6677457" y="8291989"/>
                <a:ext cx="548387" cy="346377"/>
              </a:xfrm>
              <a:prstGeom prst="rect">
                <a:avLst/>
              </a:prstGeom>
              <a:noFill/>
            </p:spPr>
            <p:txBody>
              <a:bodyPr wrap="square" rtlCol="0">
                <a:spAutoFit/>
              </a:bodyPr>
              <a:lstStyle/>
              <a:p>
                <a:r>
                  <a:rPr lang="en-US" sz="1651" b="1">
                    <a:solidFill>
                      <a:schemeClr val="accent2"/>
                    </a:solidFill>
                  </a:rPr>
                  <a:t>Pat</a:t>
                </a:r>
              </a:p>
            </p:txBody>
          </p:sp>
          <p:grpSp>
            <p:nvGrpSpPr>
              <p:cNvPr id="27" name="Group 26">
                <a:extLst>
                  <a:ext uri="{FF2B5EF4-FFF2-40B4-BE49-F238E27FC236}">
                    <a16:creationId xmlns:a16="http://schemas.microsoft.com/office/drawing/2014/main" id="{D56A06E9-1967-934C-95EA-C32A8F027CC3}"/>
                  </a:ext>
                </a:extLst>
              </p:cNvPr>
              <p:cNvGrpSpPr/>
              <p:nvPr/>
            </p:nvGrpSpPr>
            <p:grpSpPr>
              <a:xfrm>
                <a:off x="6231034" y="6741926"/>
                <a:ext cx="1396232" cy="1656368"/>
                <a:chOff x="6211895" y="6758277"/>
                <a:chExt cx="1396232" cy="1656368"/>
              </a:xfrm>
            </p:grpSpPr>
            <p:pic>
              <p:nvPicPr>
                <p:cNvPr id="28" name="Picture 27">
                  <a:extLst>
                    <a:ext uri="{FF2B5EF4-FFF2-40B4-BE49-F238E27FC236}">
                      <a16:creationId xmlns:a16="http://schemas.microsoft.com/office/drawing/2014/main" id="{63958853-33B4-8044-9607-80E156784A8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623623" y="7213810"/>
                  <a:ext cx="984504" cy="1070033"/>
                </a:xfrm>
                <a:prstGeom prst="flowChartConnector">
                  <a:avLst/>
                </a:prstGeom>
              </p:spPr>
            </p:pic>
            <p:pic>
              <p:nvPicPr>
                <p:cNvPr id="29" name="Picture 28">
                  <a:extLst>
                    <a:ext uri="{FF2B5EF4-FFF2-40B4-BE49-F238E27FC236}">
                      <a16:creationId xmlns:a16="http://schemas.microsoft.com/office/drawing/2014/main" id="{4D181872-B415-EA4A-AA8D-AAF11013310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flipH="1">
                  <a:off x="7041347" y="6758277"/>
                  <a:ext cx="563199" cy="550323"/>
                </a:xfrm>
                <a:prstGeom prst="flowChartConnector">
                  <a:avLst/>
                </a:prstGeom>
              </p:spPr>
            </p:pic>
            <p:pic>
              <p:nvPicPr>
                <p:cNvPr id="30" name="Picture 29">
                  <a:extLst>
                    <a:ext uri="{FF2B5EF4-FFF2-40B4-BE49-F238E27FC236}">
                      <a16:creationId xmlns:a16="http://schemas.microsoft.com/office/drawing/2014/main" id="{B646EDEE-B3BE-FE42-86E2-B164398F4ED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flipH="1">
                  <a:off x="6340883" y="6943888"/>
                  <a:ext cx="505668" cy="681381"/>
                </a:xfrm>
                <a:prstGeom prst="flowChartConnector">
                  <a:avLst/>
                </a:prstGeom>
              </p:spPr>
            </p:pic>
            <p:pic>
              <p:nvPicPr>
                <p:cNvPr id="31" name="Picture 30">
                  <a:extLst>
                    <a:ext uri="{FF2B5EF4-FFF2-40B4-BE49-F238E27FC236}">
                      <a16:creationId xmlns:a16="http://schemas.microsoft.com/office/drawing/2014/main" id="{469311AB-BA65-B947-AB07-AF5C6A65AB5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211895" y="7820598"/>
                  <a:ext cx="554537" cy="594047"/>
                </a:xfrm>
                <a:prstGeom prst="ellipse">
                  <a:avLst/>
                </a:prstGeom>
              </p:spPr>
            </p:pic>
          </p:grpSp>
        </p:grpSp>
        <p:grpSp>
          <p:nvGrpSpPr>
            <p:cNvPr id="18" name="Group 17">
              <a:extLst>
                <a:ext uri="{FF2B5EF4-FFF2-40B4-BE49-F238E27FC236}">
                  <a16:creationId xmlns:a16="http://schemas.microsoft.com/office/drawing/2014/main" id="{DF173927-654E-5448-AF7C-F5C5C3195309}"/>
                </a:ext>
              </a:extLst>
            </p:cNvPr>
            <p:cNvGrpSpPr/>
            <p:nvPr/>
          </p:nvGrpSpPr>
          <p:grpSpPr>
            <a:xfrm>
              <a:off x="7494904" y="1776378"/>
              <a:ext cx="1242064" cy="1451687"/>
              <a:chOff x="6101345" y="3553563"/>
              <a:chExt cx="1656085" cy="1935583"/>
            </a:xfrm>
          </p:grpSpPr>
          <p:grpSp>
            <p:nvGrpSpPr>
              <p:cNvPr id="19" name="Group 18">
                <a:extLst>
                  <a:ext uri="{FF2B5EF4-FFF2-40B4-BE49-F238E27FC236}">
                    <a16:creationId xmlns:a16="http://schemas.microsoft.com/office/drawing/2014/main" id="{F6C0DDDB-A79A-4440-ABC0-338A2609FDC6}"/>
                  </a:ext>
                </a:extLst>
              </p:cNvPr>
              <p:cNvGrpSpPr/>
              <p:nvPr/>
            </p:nvGrpSpPr>
            <p:grpSpPr>
              <a:xfrm>
                <a:off x="6101345" y="3553563"/>
                <a:ext cx="1656085" cy="1935583"/>
                <a:chOff x="6033993" y="3725910"/>
                <a:chExt cx="1656085" cy="1935583"/>
              </a:xfrm>
            </p:grpSpPr>
            <p:sp>
              <p:nvSpPr>
                <p:cNvPr id="21" name="TextBox 18">
                  <a:extLst>
                    <a:ext uri="{FF2B5EF4-FFF2-40B4-BE49-F238E27FC236}">
                      <a16:creationId xmlns:a16="http://schemas.microsoft.com/office/drawing/2014/main" id="{D79B10D6-2B0D-E045-AE92-D3A73B80BFA3}"/>
                    </a:ext>
                  </a:extLst>
                </p:cNvPr>
                <p:cNvSpPr txBox="1"/>
                <p:nvPr/>
              </p:nvSpPr>
              <p:spPr>
                <a:xfrm>
                  <a:off x="6459452" y="5315116"/>
                  <a:ext cx="761924" cy="346377"/>
                </a:xfrm>
                <a:prstGeom prst="rect">
                  <a:avLst/>
                </a:prstGeom>
                <a:noFill/>
              </p:spPr>
              <p:txBody>
                <a:bodyPr wrap="square" rtlCol="0">
                  <a:spAutoFit/>
                </a:bodyPr>
                <a:lstStyle/>
                <a:p>
                  <a:r>
                    <a:rPr lang="en-US" sz="1651" b="1">
                      <a:solidFill>
                        <a:schemeClr val="accent2"/>
                      </a:solidFill>
                    </a:rPr>
                    <a:t>Abi</a:t>
                  </a:r>
                </a:p>
              </p:txBody>
            </p:sp>
            <p:grpSp>
              <p:nvGrpSpPr>
                <p:cNvPr id="22" name="Group 21">
                  <a:extLst>
                    <a:ext uri="{FF2B5EF4-FFF2-40B4-BE49-F238E27FC236}">
                      <a16:creationId xmlns:a16="http://schemas.microsoft.com/office/drawing/2014/main" id="{4C0B2AAE-BC4B-E54C-9B74-A4E6CE0B9B0C}"/>
                    </a:ext>
                  </a:extLst>
                </p:cNvPr>
                <p:cNvGrpSpPr>
                  <a:grpSpLocks noChangeAspect="1"/>
                </p:cNvGrpSpPr>
                <p:nvPr/>
              </p:nvGrpSpPr>
              <p:grpSpPr>
                <a:xfrm>
                  <a:off x="6033993" y="3725910"/>
                  <a:ext cx="1656085" cy="1533829"/>
                  <a:chOff x="-31796" y="1038070"/>
                  <a:chExt cx="3885648" cy="3598797"/>
                </a:xfrm>
              </p:grpSpPr>
              <p:pic>
                <p:nvPicPr>
                  <p:cNvPr id="23" name="Picture 22">
                    <a:extLst>
                      <a:ext uri="{FF2B5EF4-FFF2-40B4-BE49-F238E27FC236}">
                        <a16:creationId xmlns:a16="http://schemas.microsoft.com/office/drawing/2014/main" id="{05B4D9BF-E1DA-8942-BFFF-B843D929CC3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flipH="1">
                    <a:off x="939710" y="1038070"/>
                    <a:ext cx="2914142" cy="3015142"/>
                  </a:xfrm>
                  <a:prstGeom prst="ellipse">
                    <a:avLst/>
                  </a:prstGeom>
                </p:spPr>
              </p:pic>
              <p:pic>
                <p:nvPicPr>
                  <p:cNvPr id="24" name="Content Placeholder 3">
                    <a:extLst>
                      <a:ext uri="{FF2B5EF4-FFF2-40B4-BE49-F238E27FC236}">
                        <a16:creationId xmlns:a16="http://schemas.microsoft.com/office/drawing/2014/main" id="{1F510B7B-8578-4740-99C7-871BE32621B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flipH="1">
                    <a:off x="-31796" y="1747314"/>
                    <a:ext cx="1183093" cy="1287265"/>
                  </a:xfrm>
                  <a:prstGeom prst="ellipse">
                    <a:avLst/>
                  </a:prstGeom>
                  <a:ln w="9525" cap="rnd">
                    <a:noFill/>
                  </a:ln>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81E97CFE-76E9-A040-8A1C-FF8520BE22D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flipH="1">
                    <a:off x="367753" y="3285239"/>
                    <a:ext cx="1268096" cy="1351628"/>
                  </a:xfrm>
                  <a:prstGeom prst="ellipse">
                    <a:avLst/>
                  </a:prstGeom>
                  <a:ln>
                    <a:noFill/>
                  </a:ln>
                </p:spPr>
              </p:pic>
            </p:grpSp>
          </p:grpSp>
          <p:pic>
            <p:nvPicPr>
              <p:cNvPr id="20" name="Picture 19">
                <a:extLst>
                  <a:ext uri="{FF2B5EF4-FFF2-40B4-BE49-F238E27FC236}">
                    <a16:creationId xmlns:a16="http://schemas.microsoft.com/office/drawing/2014/main" id="{79DFC398-6832-9C4B-A46A-9F074A12563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31679" y="4745360"/>
                <a:ext cx="519027" cy="548807"/>
              </a:xfrm>
              <a:prstGeom prst="ellipse">
                <a:avLst/>
              </a:prstGeom>
            </p:spPr>
          </p:pic>
        </p:grpSp>
      </p:grpSp>
    </p:spTree>
    <p:extLst>
      <p:ext uri="{BB962C8B-B14F-4D97-AF65-F5344CB8AC3E}">
        <p14:creationId xmlns:p14="http://schemas.microsoft.com/office/powerpoint/2010/main" val="228555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5762171" y="-675743"/>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endParaRPr lang="en-US" sz="3500">
              <a:solidFill>
                <a:srgbClr val="E05729"/>
              </a:solidFill>
              <a:latin typeface="Meta-LightLF" pitchFamily="2" charset="0"/>
            </a:endParaRP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sz="half" idx="1"/>
          </p:nvPr>
        </p:nvSpPr>
        <p:spPr>
          <a:xfrm>
            <a:off x="527051" y="1286287"/>
            <a:ext cx="5376928" cy="3936603"/>
          </a:xfrm>
        </p:spPr>
        <p:txBody>
          <a:bodyPr vert="horz" wrap="square" lIns="0" tIns="0" rIns="0" bIns="0" numCol="1" rtlCol="0" anchor="t" anchorCtr="0" compatLnSpc="1">
            <a:prstTxWarp prst="textNoShape">
              <a:avLst/>
            </a:prstTxWarp>
            <a:normAutofit fontScale="92500" lnSpcReduction="10000"/>
          </a:bodyPr>
          <a:lstStyle/>
          <a:p>
            <a:r>
              <a:rPr lang="en-US" dirty="0"/>
              <a:t>Her </a:t>
            </a:r>
            <a:r>
              <a:rPr lang="en-US" dirty="0" err="1"/>
              <a:t>behaviour</a:t>
            </a:r>
            <a:r>
              <a:rPr lang="en-US" dirty="0"/>
              <a:t> reflects facet values </a:t>
            </a:r>
            <a:br>
              <a:rPr lang="en-US" dirty="0"/>
            </a:br>
            <a:r>
              <a:rPr lang="en-US" dirty="0"/>
              <a:t>commonly seen in women during the research, such as high risk-aversion, </a:t>
            </a:r>
            <a:br>
              <a:rPr lang="en-US" dirty="0"/>
            </a:br>
            <a:r>
              <a:rPr lang="en-US" dirty="0"/>
              <a:t>low self-efficacy, and so on.</a:t>
            </a:r>
          </a:p>
          <a:p>
            <a:endParaRPr lang="en-US" dirty="0"/>
          </a:p>
          <a:p>
            <a:r>
              <a:rPr lang="en-US" dirty="0"/>
              <a:t>For GenderMag evaluations, you’re likely to use this persona a lot.</a:t>
            </a:r>
          </a:p>
          <a:p>
            <a:endParaRPr lang="en-US" dirty="0"/>
          </a:p>
          <a:p>
            <a:r>
              <a:rPr lang="en-US" dirty="0"/>
              <a:t>Abi contrasts heavily with Tim, who we’ll meet next. </a:t>
            </a:r>
          </a:p>
          <a:p>
            <a:endParaRPr lang="en-US" dirty="0"/>
          </a:p>
          <a:p>
            <a:pPr lvl="1"/>
            <a:endParaRPr lang="en-US" dirty="0"/>
          </a:p>
        </p:txBody>
      </p:sp>
      <p:sp>
        <p:nvSpPr>
          <p:cNvPr id="4" name="Text Placeholder 3">
            <a:extLst>
              <a:ext uri="{FF2B5EF4-FFF2-40B4-BE49-F238E27FC236}">
                <a16:creationId xmlns:a16="http://schemas.microsoft.com/office/drawing/2014/main" id="{E85B3455-FA7A-544B-90C0-203990547AB9}"/>
              </a:ext>
            </a:extLst>
          </p:cNvPr>
          <p:cNvSpPr>
            <a:spLocks noGrp="1"/>
          </p:cNvSpPr>
          <p:nvPr>
            <p:ph sz="half" idx="2"/>
          </p:nvPr>
        </p:nvSpPr>
        <p:spPr>
          <a:xfrm>
            <a:off x="6288021" y="1286287"/>
            <a:ext cx="5472179" cy="3936603"/>
          </a:xfrm>
        </p:spPr>
        <p:txBody>
          <a:bodyPr/>
          <a:lstStyle/>
          <a:p>
            <a:r>
              <a:rPr lang="en-US"/>
              <a:t>Personas</a:t>
            </a:r>
          </a:p>
        </p:txBody>
      </p:sp>
      <p:sp>
        <p:nvSpPr>
          <p:cNvPr id="2" name="Title 1">
            <a:extLst>
              <a:ext uri="{FF2B5EF4-FFF2-40B4-BE49-F238E27FC236}">
                <a16:creationId xmlns:a16="http://schemas.microsoft.com/office/drawing/2014/main" id="{D8D94077-47D5-E84D-A4E2-FBFAC8FD60CB}"/>
              </a:ext>
            </a:extLst>
          </p:cNvPr>
          <p:cNvSpPr>
            <a:spLocks noGrp="1"/>
          </p:cNvSpPr>
          <p:nvPr>
            <p:ph type="title"/>
          </p:nvPr>
        </p:nvSpPr>
        <p:spPr>
          <a:xfrm>
            <a:off x="527051" y="356659"/>
            <a:ext cx="11233149" cy="864096"/>
          </a:xfrm>
        </p:spPr>
        <p:txBody>
          <a:bodyPr>
            <a:normAutofit fontScale="90000"/>
          </a:bodyPr>
          <a:lstStyle/>
          <a:p>
            <a:r>
              <a:rPr lang="en-US" dirty="0"/>
              <a:t>GenderMag personas - Abi</a:t>
            </a:r>
            <a:br>
              <a:rPr lang="en-US" dirty="0"/>
            </a:br>
            <a:br>
              <a:rPr lang="en-US" dirty="0"/>
            </a:br>
            <a:endParaRPr lang="en-US" dirty="0"/>
          </a:p>
        </p:txBody>
      </p:sp>
      <p:pic>
        <p:nvPicPr>
          <p:cNvPr id="38" name="Picture 37" descr="Persona showing different compoents such as background and skills, Motivations and Attitudes and How this persona works with information and learns.">
            <a:extLst>
              <a:ext uri="{FF2B5EF4-FFF2-40B4-BE49-F238E27FC236}">
                <a16:creationId xmlns:a16="http://schemas.microsoft.com/office/drawing/2014/main" id="{F18D9AC6-786A-6D45-9C4D-CD1D7D58646E}"/>
              </a:ext>
            </a:extLst>
          </p:cNvPr>
          <p:cNvPicPr>
            <a:picLocks noChangeAspect="1"/>
          </p:cNvPicPr>
          <p:nvPr/>
        </p:nvPicPr>
        <p:blipFill>
          <a:blip r:embed="rId2"/>
          <a:stretch>
            <a:fillRect/>
          </a:stretch>
        </p:blipFill>
        <p:spPr>
          <a:xfrm rot="16200000">
            <a:off x="6918179" y="390584"/>
            <a:ext cx="4384100" cy="6036080"/>
          </a:xfrm>
          <a:prstGeom prst="rect">
            <a:avLst/>
          </a:prstGeom>
        </p:spPr>
      </p:pic>
    </p:spTree>
    <p:extLst>
      <p:ext uri="{BB962C8B-B14F-4D97-AF65-F5344CB8AC3E}">
        <p14:creationId xmlns:p14="http://schemas.microsoft.com/office/powerpoint/2010/main" val="952966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5349803" y="-692958"/>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sz="half" idx="1"/>
          </p:nvPr>
        </p:nvSpPr>
        <p:spPr/>
        <p:txBody>
          <a:bodyPr vert="horz" wrap="square" lIns="0" tIns="0" rIns="0" bIns="0" numCol="1" rtlCol="0" anchor="t" anchorCtr="0" compatLnSpc="1">
            <a:prstTxWarp prst="textNoShape">
              <a:avLst/>
            </a:prstTxWarp>
            <a:normAutofit/>
          </a:bodyPr>
          <a:lstStyle/>
          <a:p>
            <a:r>
              <a:rPr lang="en-US" dirty="0"/>
              <a:t>His </a:t>
            </a:r>
            <a:r>
              <a:rPr lang="en-US" dirty="0" err="1"/>
              <a:t>behaviour</a:t>
            </a:r>
            <a:r>
              <a:rPr lang="en-US" dirty="0"/>
              <a:t> reflects facet values strongly associated with men. </a:t>
            </a:r>
          </a:p>
          <a:p>
            <a:r>
              <a:rPr lang="en-US" dirty="0"/>
              <a:t>Significantly, Tim and Abi have exactly the same background and job; they should only be different when it comes to the way they reflect the 5 facets. </a:t>
            </a:r>
          </a:p>
          <a:p>
            <a:endParaRPr lang="en-US" dirty="0"/>
          </a:p>
          <a:p>
            <a:pPr lvl="1"/>
            <a:endParaRPr lang="en-US" dirty="0"/>
          </a:p>
        </p:txBody>
      </p:sp>
      <p:sp>
        <p:nvSpPr>
          <p:cNvPr id="4" name="Text Placeholder 3">
            <a:extLst>
              <a:ext uri="{FF2B5EF4-FFF2-40B4-BE49-F238E27FC236}">
                <a16:creationId xmlns:a16="http://schemas.microsoft.com/office/drawing/2014/main" id="{36498257-75FA-1145-B3D3-F5C0276501D4}"/>
              </a:ext>
            </a:extLst>
          </p:cNvPr>
          <p:cNvSpPr>
            <a:spLocks noGrp="1"/>
          </p:cNvSpPr>
          <p:nvPr>
            <p:ph sz="half" idx="2"/>
          </p:nvPr>
        </p:nvSpPr>
        <p:spPr/>
        <p:txBody>
          <a:bodyPr/>
          <a:lstStyle/>
          <a:p>
            <a:r>
              <a:rPr lang="en-US"/>
              <a:t>Personas</a:t>
            </a:r>
          </a:p>
        </p:txBody>
      </p:sp>
      <p:sp>
        <p:nvSpPr>
          <p:cNvPr id="2" name="Title 1">
            <a:extLst>
              <a:ext uri="{FF2B5EF4-FFF2-40B4-BE49-F238E27FC236}">
                <a16:creationId xmlns:a16="http://schemas.microsoft.com/office/drawing/2014/main" id="{A9258907-A6A7-0F40-B8F3-EE8A3AB4409F}"/>
              </a:ext>
            </a:extLst>
          </p:cNvPr>
          <p:cNvSpPr>
            <a:spLocks noGrp="1"/>
          </p:cNvSpPr>
          <p:nvPr>
            <p:ph type="title"/>
          </p:nvPr>
        </p:nvSpPr>
        <p:spPr/>
        <p:txBody>
          <a:bodyPr/>
          <a:lstStyle/>
          <a:p>
            <a:r>
              <a:rPr lang="en-US" dirty="0"/>
              <a:t>GenderMag personas - Tim</a:t>
            </a:r>
          </a:p>
        </p:txBody>
      </p:sp>
      <p:pic>
        <p:nvPicPr>
          <p:cNvPr id="7" name="Picture 6" descr="Persona showing different compoents such as background and skills, Motivations and Attitudes and How this persona works with information and learns.">
            <a:extLst>
              <a:ext uri="{FF2B5EF4-FFF2-40B4-BE49-F238E27FC236}">
                <a16:creationId xmlns:a16="http://schemas.microsoft.com/office/drawing/2014/main" id="{C8C799B4-F511-0E45-987D-CDB6623B1595}"/>
              </a:ext>
            </a:extLst>
          </p:cNvPr>
          <p:cNvPicPr/>
          <p:nvPr/>
        </p:nvPicPr>
        <p:blipFill rotWithShape="1">
          <a:blip r:embed="rId2"/>
          <a:srcRect b="-444"/>
          <a:stretch/>
        </p:blipFill>
        <p:spPr>
          <a:xfrm>
            <a:off x="6220047" y="1450801"/>
            <a:ext cx="5831511" cy="4393047"/>
          </a:xfrm>
          <a:prstGeom prst="rect">
            <a:avLst/>
          </a:prstGeom>
        </p:spPr>
      </p:pic>
    </p:spTree>
    <p:extLst>
      <p:ext uri="{BB962C8B-B14F-4D97-AF65-F5344CB8AC3E}">
        <p14:creationId xmlns:p14="http://schemas.microsoft.com/office/powerpoint/2010/main" val="1487740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3863901" y="-425495"/>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sz="half" idx="1"/>
          </p:nvPr>
        </p:nvSpPr>
        <p:spPr/>
        <p:txBody>
          <a:bodyPr>
            <a:normAutofit lnSpcReduction="10000"/>
          </a:bodyPr>
          <a:lstStyle/>
          <a:p>
            <a:r>
              <a:rPr lang="en-US" dirty="0"/>
              <a:t>They’re designed to cover the large fraction of users – men and women –  who don’t fit Abi’s or Tim’s </a:t>
            </a:r>
            <a:r>
              <a:rPr lang="en-US" dirty="0" err="1"/>
              <a:t>behaviour</a:t>
            </a:r>
            <a:r>
              <a:rPr lang="en-US" dirty="0"/>
              <a:t> profile. They are somewhere in-between the spectrum.</a:t>
            </a:r>
          </a:p>
          <a:p>
            <a:endParaRPr lang="en-US" dirty="0"/>
          </a:p>
          <a:p>
            <a:r>
              <a:rPr lang="en-US" dirty="0"/>
              <a:t>Again, they have exactly the same profile background as Abi and Tim, only varying regarding their alignment with the 5 facets. </a:t>
            </a:r>
          </a:p>
          <a:p>
            <a:endParaRPr lang="en-US" dirty="0"/>
          </a:p>
          <a:p>
            <a:pPr lvl="1"/>
            <a:endParaRPr lang="en-US" dirty="0"/>
          </a:p>
        </p:txBody>
      </p:sp>
      <p:sp>
        <p:nvSpPr>
          <p:cNvPr id="2" name="Title 1">
            <a:extLst>
              <a:ext uri="{FF2B5EF4-FFF2-40B4-BE49-F238E27FC236}">
                <a16:creationId xmlns:a16="http://schemas.microsoft.com/office/drawing/2014/main" id="{4434ED6F-762C-4244-8D19-62F2AAE21345}"/>
              </a:ext>
            </a:extLst>
          </p:cNvPr>
          <p:cNvSpPr>
            <a:spLocks noGrp="1"/>
          </p:cNvSpPr>
          <p:nvPr>
            <p:ph type="title"/>
          </p:nvPr>
        </p:nvSpPr>
        <p:spPr/>
        <p:txBody>
          <a:bodyPr/>
          <a:lstStyle/>
          <a:p>
            <a:r>
              <a:rPr lang="en-US" dirty="0"/>
              <a:t>GenderMag personas - Pat</a:t>
            </a:r>
          </a:p>
        </p:txBody>
      </p:sp>
      <p:pic>
        <p:nvPicPr>
          <p:cNvPr id="9" name="Picture 8" descr="Persona showing different compoents such as background and skills, Motivations and Attitudes and How this persona works with information and learns.">
            <a:extLst>
              <a:ext uri="{FF2B5EF4-FFF2-40B4-BE49-F238E27FC236}">
                <a16:creationId xmlns:a16="http://schemas.microsoft.com/office/drawing/2014/main" id="{0D827B30-C48E-4545-B88D-FA4F62671FCA}"/>
              </a:ext>
            </a:extLst>
          </p:cNvPr>
          <p:cNvPicPr/>
          <p:nvPr/>
        </p:nvPicPr>
        <p:blipFill rotWithShape="1">
          <a:blip r:embed="rId3"/>
          <a:srcRect l="-1388" t="-570" r="1388" b="189"/>
          <a:stretch/>
        </p:blipFill>
        <p:spPr bwMode="auto">
          <a:xfrm>
            <a:off x="6217920" y="1450801"/>
            <a:ext cx="5744096" cy="43247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1665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1006403" y="5634047"/>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9" name="Title 8">
            <a:extLst>
              <a:ext uri="{FF2B5EF4-FFF2-40B4-BE49-F238E27FC236}">
                <a16:creationId xmlns:a16="http://schemas.microsoft.com/office/drawing/2014/main" id="{E551B251-9778-244F-B969-C6F8E1EFE381}"/>
              </a:ext>
            </a:extLst>
          </p:cNvPr>
          <p:cNvSpPr>
            <a:spLocks noGrp="1"/>
          </p:cNvSpPr>
          <p:nvPr>
            <p:ph type="title"/>
          </p:nvPr>
        </p:nvSpPr>
        <p:spPr/>
        <p:txBody>
          <a:bodyPr/>
          <a:lstStyle/>
          <a:p>
            <a:r>
              <a:rPr lang="en-US" dirty="0"/>
              <a:t>The GenderMag walkthrough</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p:txBody>
          <a:bodyPr vert="horz" wrap="square" lIns="0" tIns="0" rIns="0" bIns="0" numCol="1" rtlCol="0" anchor="t" anchorCtr="0" compatLnSpc="1">
            <a:prstTxWarp prst="textNoShape">
              <a:avLst/>
            </a:prstTxWarp>
            <a:normAutofit fontScale="92500" lnSpcReduction="10000"/>
          </a:bodyPr>
          <a:lstStyle/>
          <a:p>
            <a:r>
              <a:rPr lang="en-US" dirty="0"/>
              <a:t>GenderMag uses a variation of a usability evaluation process called</a:t>
            </a:r>
            <a:br>
              <a:rPr lang="en-US" dirty="0"/>
            </a:br>
            <a:r>
              <a:rPr lang="en-US" dirty="0"/>
              <a:t>a </a:t>
            </a:r>
            <a:r>
              <a:rPr lang="en-US" b="1" dirty="0"/>
              <a:t>Cognitive Walkthrough.</a:t>
            </a:r>
          </a:p>
          <a:p>
            <a:endParaRPr lang="en-US" dirty="0"/>
          </a:p>
          <a:p>
            <a:r>
              <a:rPr lang="en-US" dirty="0"/>
              <a:t>Rather than testing design features directly with users, a walkthrough enables non-users to work with a paper or implemented interface. </a:t>
            </a:r>
          </a:p>
          <a:p>
            <a:endParaRPr lang="en-US" dirty="0"/>
          </a:p>
          <a:p>
            <a:r>
              <a:rPr lang="en-US" dirty="0"/>
              <a:t>Following a defined set of questions, the evaluator can ascertain whether a prospective user is likely to be able to use the feature or function in question. </a:t>
            </a:r>
          </a:p>
          <a:p>
            <a:endParaRPr lang="en-US" dirty="0"/>
          </a:p>
          <a:p>
            <a:r>
              <a:rPr lang="en-US" dirty="0"/>
              <a:t>This process is part of the </a:t>
            </a:r>
            <a:r>
              <a:rPr lang="en-US" dirty="0" err="1"/>
              <a:t>GenderMag</a:t>
            </a:r>
            <a:r>
              <a:rPr lang="en-US" dirty="0"/>
              <a:t> evaluation.</a:t>
            </a:r>
          </a:p>
          <a:p>
            <a:endParaRPr lang="en-US" dirty="0"/>
          </a:p>
          <a:p>
            <a:pPr lvl="1"/>
            <a:endParaRPr lang="en-US" dirty="0"/>
          </a:p>
        </p:txBody>
      </p:sp>
    </p:spTree>
    <p:extLst>
      <p:ext uri="{BB962C8B-B14F-4D97-AF65-F5344CB8AC3E}">
        <p14:creationId xmlns:p14="http://schemas.microsoft.com/office/powerpoint/2010/main" val="3217292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7028542" y="-439139"/>
            <a:ext cx="4263388"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9" name="Title 8">
            <a:extLst>
              <a:ext uri="{FF2B5EF4-FFF2-40B4-BE49-F238E27FC236}">
                <a16:creationId xmlns:a16="http://schemas.microsoft.com/office/drawing/2014/main" id="{11F5A1BC-89CA-174F-B2C2-F1BEA99831B2}"/>
              </a:ext>
            </a:extLst>
          </p:cNvPr>
          <p:cNvSpPr>
            <a:spLocks noGrp="1"/>
          </p:cNvSpPr>
          <p:nvPr>
            <p:ph type="title"/>
          </p:nvPr>
        </p:nvSpPr>
        <p:spPr/>
        <p:txBody>
          <a:bodyPr/>
          <a:lstStyle/>
          <a:p>
            <a:r>
              <a:rPr lang="en-US" dirty="0"/>
              <a:t>The Walkthrough: Preparation</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p:txBody>
          <a:bodyPr vert="horz" wrap="square" lIns="0" tIns="0" rIns="0" bIns="0" numCol="1" rtlCol="0" anchor="t" anchorCtr="0" compatLnSpc="1">
            <a:prstTxWarp prst="textNoShape">
              <a:avLst/>
            </a:prstTxWarp>
            <a:noAutofit/>
          </a:bodyPr>
          <a:lstStyle/>
          <a:p>
            <a:pPr marL="0" indent="0">
              <a:buNone/>
            </a:pPr>
            <a:r>
              <a:rPr lang="en-US" b="1" dirty="0">
                <a:solidFill>
                  <a:srgbClr val="E05729"/>
                </a:solidFill>
              </a:rPr>
              <a:t>Preparation step 1 </a:t>
            </a:r>
          </a:p>
          <a:p>
            <a:r>
              <a:rPr lang="en-US" dirty="0"/>
              <a:t>The first step of your GenderMag evaluation is to choose the technology and use case to evaluate.</a:t>
            </a:r>
          </a:p>
          <a:p>
            <a:pPr marL="0" indent="0">
              <a:buNone/>
            </a:pPr>
            <a:r>
              <a:rPr lang="en-US" b="1" dirty="0">
                <a:solidFill>
                  <a:srgbClr val="E05729"/>
                </a:solidFill>
              </a:rPr>
              <a:t>Preparation step 2 </a:t>
            </a:r>
          </a:p>
          <a:p>
            <a:r>
              <a:rPr lang="en-US" dirty="0"/>
              <a:t>Next, choose a persona and </a:t>
            </a:r>
            <a:r>
              <a:rPr lang="en-GB" dirty="0"/>
              <a:t>customise</a:t>
            </a:r>
            <a:r>
              <a:rPr lang="en-US" dirty="0"/>
              <a:t> it.</a:t>
            </a:r>
          </a:p>
          <a:p>
            <a:pPr marL="0" indent="0">
              <a:buNone/>
            </a:pPr>
            <a:r>
              <a:rPr lang="en-US" b="1" dirty="0">
                <a:solidFill>
                  <a:srgbClr val="E05729"/>
                </a:solidFill>
              </a:rPr>
              <a:t>Preparation step 3</a:t>
            </a:r>
          </a:p>
          <a:p>
            <a:r>
              <a:rPr lang="en-US" dirty="0"/>
              <a:t>Schedule your walkthrough session for 2 hours with your evaluation team. </a:t>
            </a:r>
            <a:r>
              <a:rPr lang="en-US" dirty="0">
                <a:latin typeface="Arial" panose="020B0604020202020204" pitchFamily="34" charset="0"/>
                <a:cs typeface="Arial" panose="020B0604020202020204" pitchFamily="34" charset="0"/>
              </a:rPr>
              <a:t>In a pinch, it can be done by one person.</a:t>
            </a:r>
          </a:p>
          <a:p>
            <a:pPr marL="0" indent="0">
              <a:buNone/>
            </a:pPr>
            <a:r>
              <a:rPr lang="en-US" b="1" dirty="0">
                <a:solidFill>
                  <a:srgbClr val="E05729"/>
                </a:solidFill>
              </a:rPr>
              <a:t>Preparation step 4</a:t>
            </a:r>
          </a:p>
          <a:p>
            <a:r>
              <a:rPr lang="en-US" dirty="0"/>
              <a:t>Prepare your materials including reporting forms.</a:t>
            </a:r>
          </a:p>
          <a:p>
            <a:endParaRPr lang="en-US" sz="2200" dirty="0"/>
          </a:p>
          <a:p>
            <a:endParaRPr lang="en-US" sz="2200" dirty="0"/>
          </a:p>
          <a:p>
            <a:endParaRPr lang="en-US" sz="2200" dirty="0"/>
          </a:p>
          <a:p>
            <a:endParaRPr lang="en-US" sz="2200" dirty="0"/>
          </a:p>
          <a:p>
            <a:endParaRPr lang="en-US" sz="2200" dirty="0"/>
          </a:p>
          <a:p>
            <a:pPr lvl="1"/>
            <a:endParaRPr lang="en-US" sz="2200" dirty="0"/>
          </a:p>
        </p:txBody>
      </p:sp>
    </p:spTree>
    <p:extLst>
      <p:ext uri="{BB962C8B-B14F-4D97-AF65-F5344CB8AC3E}">
        <p14:creationId xmlns:p14="http://schemas.microsoft.com/office/powerpoint/2010/main" val="352033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3814916" y="-440091"/>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sz="half" idx="1"/>
          </p:nvPr>
        </p:nvSpPr>
        <p:spPr/>
        <p:txBody>
          <a:bodyPr>
            <a:normAutofit fontScale="92500" lnSpcReduction="20000"/>
          </a:bodyPr>
          <a:lstStyle/>
          <a:p>
            <a:pPr marL="0" indent="0">
              <a:buNone/>
            </a:pPr>
            <a:r>
              <a:rPr lang="en-US" dirty="0"/>
              <a:t>This is the form you’ll use to evaluate the success of your subgoal. It clearly states: </a:t>
            </a:r>
          </a:p>
          <a:p>
            <a:r>
              <a:rPr lang="en-US" dirty="0"/>
              <a:t>The use case</a:t>
            </a:r>
          </a:p>
          <a:p>
            <a:r>
              <a:rPr lang="en-US" dirty="0"/>
              <a:t>The current subgoal </a:t>
            </a:r>
          </a:p>
          <a:p>
            <a:r>
              <a:rPr lang="en-US" dirty="0"/>
              <a:t>The single question “Will [persona name] have thought of this as a step toward achieving the overall use case?”</a:t>
            </a:r>
          </a:p>
          <a:p>
            <a:r>
              <a:rPr lang="en-US" dirty="0"/>
              <a:t>This form also documents the evaluation </a:t>
            </a:r>
          </a:p>
          <a:p>
            <a:endParaRPr lang="en-US" dirty="0"/>
          </a:p>
          <a:p>
            <a:endParaRPr lang="en-US" dirty="0"/>
          </a:p>
          <a:p>
            <a:endParaRPr lang="en-US" dirty="0"/>
          </a:p>
          <a:p>
            <a:pPr lvl="1"/>
            <a:endParaRPr lang="en-US" dirty="0"/>
          </a:p>
        </p:txBody>
      </p:sp>
      <p:sp>
        <p:nvSpPr>
          <p:cNvPr id="2" name="Title 1">
            <a:extLst>
              <a:ext uri="{FF2B5EF4-FFF2-40B4-BE49-F238E27FC236}">
                <a16:creationId xmlns:a16="http://schemas.microsoft.com/office/drawing/2014/main" id="{CD9A9EEE-E611-A74D-8B17-5C55D6A5E7D4}"/>
              </a:ext>
            </a:extLst>
          </p:cNvPr>
          <p:cNvSpPr>
            <a:spLocks noGrp="1"/>
          </p:cNvSpPr>
          <p:nvPr>
            <p:ph type="title"/>
          </p:nvPr>
        </p:nvSpPr>
        <p:spPr/>
        <p:txBody>
          <a:bodyPr/>
          <a:lstStyle/>
          <a:p>
            <a:r>
              <a:rPr lang="en-US" dirty="0"/>
              <a:t>The Subgoal Report form</a:t>
            </a:r>
          </a:p>
        </p:txBody>
      </p:sp>
      <p:pic>
        <p:nvPicPr>
          <p:cNvPr id="13" name="Content Placeholder 9" descr="Subgoal report form, showing questions and tickboxes">
            <a:extLst>
              <a:ext uri="{FF2B5EF4-FFF2-40B4-BE49-F238E27FC236}">
                <a16:creationId xmlns:a16="http://schemas.microsoft.com/office/drawing/2014/main" id="{7C7A475E-EA16-2A4A-A800-887232FCC1D0}"/>
              </a:ext>
            </a:extLst>
          </p:cNvPr>
          <p:cNvPicPr>
            <a:picLocks noChangeAspect="1"/>
          </p:cNvPicPr>
          <p:nvPr/>
        </p:nvPicPr>
        <p:blipFill>
          <a:blip r:embed="rId3"/>
          <a:stretch>
            <a:fillRect/>
          </a:stretch>
        </p:blipFill>
        <p:spPr>
          <a:xfrm>
            <a:off x="7057966" y="617991"/>
            <a:ext cx="4266415" cy="5611451"/>
          </a:xfrm>
          <a:prstGeom prst="rect">
            <a:avLst/>
          </a:prstGeom>
          <a:solidFill>
            <a:schemeClr val="bg1"/>
          </a:solidFill>
          <a:ln>
            <a:solidFill>
              <a:schemeClr val="tx1">
                <a:lumMod val="50000"/>
                <a:lumOff val="50000"/>
              </a:schemeClr>
            </a:solidFill>
          </a:ln>
          <a:effectLst>
            <a:outerShdw blurRad="63500" sx="102000" sy="102000" algn="ctr" rotWithShape="0">
              <a:prstClr val="black">
                <a:alpha val="10000"/>
              </a:prstClr>
            </a:outerShdw>
          </a:effectLst>
        </p:spPr>
      </p:pic>
    </p:spTree>
    <p:extLst>
      <p:ext uri="{BB962C8B-B14F-4D97-AF65-F5344CB8AC3E}">
        <p14:creationId xmlns:p14="http://schemas.microsoft.com/office/powerpoint/2010/main" val="3742394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4647675" y="-900823"/>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sz="half" idx="1"/>
          </p:nvPr>
        </p:nvSpPr>
        <p:spPr/>
        <p:txBody>
          <a:bodyPr vert="horz" wrap="square" lIns="0" tIns="0" rIns="0" bIns="0" numCol="1" rtlCol="0" anchor="t" anchorCtr="0" compatLnSpc="1">
            <a:prstTxWarp prst="textNoShape">
              <a:avLst/>
            </a:prstTxWarp>
            <a:normAutofit fontScale="92500" lnSpcReduction="10000"/>
          </a:bodyPr>
          <a:lstStyle/>
          <a:p>
            <a:pPr marL="0" indent="0">
              <a:buNone/>
            </a:pPr>
            <a:r>
              <a:rPr lang="en-US" dirty="0"/>
              <a:t>You’ll use this to record actions taken along the use case. </a:t>
            </a:r>
          </a:p>
          <a:p>
            <a:r>
              <a:rPr lang="en-US" dirty="0"/>
              <a:t>It’s in two parts: before and after.</a:t>
            </a:r>
          </a:p>
          <a:p>
            <a:r>
              <a:rPr lang="en-US" dirty="0"/>
              <a:t>The first part asks whether the persona </a:t>
            </a:r>
            <a:br>
              <a:rPr lang="en-US" dirty="0"/>
            </a:br>
            <a:r>
              <a:rPr lang="en-US" dirty="0"/>
              <a:t>would take the action.</a:t>
            </a:r>
          </a:p>
          <a:p>
            <a:r>
              <a:rPr lang="en-US" dirty="0"/>
              <a:t>The second part asks whether the persona would know they’re making progress toward their goal.</a:t>
            </a:r>
          </a:p>
          <a:p>
            <a:r>
              <a:rPr lang="en-US" dirty="0"/>
              <a:t>Again, it forms part of your evaluation’s documentation.</a:t>
            </a:r>
          </a:p>
          <a:p>
            <a:endParaRPr lang="en-US" dirty="0"/>
          </a:p>
          <a:p>
            <a:endParaRPr lang="en-US" dirty="0"/>
          </a:p>
          <a:p>
            <a:endParaRPr lang="en-US" dirty="0"/>
          </a:p>
          <a:p>
            <a:pPr lvl="1"/>
            <a:endParaRPr lang="en-US" dirty="0"/>
          </a:p>
        </p:txBody>
      </p:sp>
      <p:sp>
        <p:nvSpPr>
          <p:cNvPr id="3" name="Content Placeholder 2">
            <a:extLst>
              <a:ext uri="{FF2B5EF4-FFF2-40B4-BE49-F238E27FC236}">
                <a16:creationId xmlns:a16="http://schemas.microsoft.com/office/drawing/2014/main" id="{3572D512-0D7F-A84E-A1FC-1E489C7D409B}"/>
              </a:ext>
            </a:extLst>
          </p:cNvPr>
          <p:cNvSpPr>
            <a:spLocks noGrp="1"/>
          </p:cNvSpPr>
          <p:nvPr>
            <p:ph sz="half" idx="2"/>
          </p:nvPr>
        </p:nvSpPr>
        <p:spPr/>
        <p:txBody>
          <a:bodyPr/>
          <a:lstStyle/>
          <a:p>
            <a:endParaRPr lang="en-US"/>
          </a:p>
        </p:txBody>
      </p:sp>
      <p:sp>
        <p:nvSpPr>
          <p:cNvPr id="2" name="Title 1">
            <a:extLst>
              <a:ext uri="{FF2B5EF4-FFF2-40B4-BE49-F238E27FC236}">
                <a16:creationId xmlns:a16="http://schemas.microsoft.com/office/drawing/2014/main" id="{DD41D66C-6C1C-BC4D-821D-DCCD4CEC3320}"/>
              </a:ext>
            </a:extLst>
          </p:cNvPr>
          <p:cNvSpPr>
            <a:spLocks noGrp="1"/>
          </p:cNvSpPr>
          <p:nvPr>
            <p:ph type="title"/>
          </p:nvPr>
        </p:nvSpPr>
        <p:spPr/>
        <p:txBody>
          <a:bodyPr/>
          <a:lstStyle/>
          <a:p>
            <a:r>
              <a:rPr lang="en-US" dirty="0"/>
              <a:t>The Action Report form</a:t>
            </a:r>
          </a:p>
        </p:txBody>
      </p:sp>
      <p:grpSp>
        <p:nvGrpSpPr>
          <p:cNvPr id="6" name="Group 5" descr="Two-part action report form">
            <a:extLst>
              <a:ext uri="{FF2B5EF4-FFF2-40B4-BE49-F238E27FC236}">
                <a16:creationId xmlns:a16="http://schemas.microsoft.com/office/drawing/2014/main" id="{33E21206-A525-7B4D-B77E-A5BCDBCEA289}"/>
              </a:ext>
            </a:extLst>
          </p:cNvPr>
          <p:cNvGrpSpPr/>
          <p:nvPr/>
        </p:nvGrpSpPr>
        <p:grpSpPr>
          <a:xfrm>
            <a:off x="6477130" y="374932"/>
            <a:ext cx="5299757" cy="5833997"/>
            <a:chOff x="4857847" y="281199"/>
            <a:chExt cx="3974818" cy="4375498"/>
          </a:xfrm>
        </p:grpSpPr>
        <p:pic>
          <p:nvPicPr>
            <p:cNvPr id="9" name="Content Placeholder 4">
              <a:extLst>
                <a:ext uri="{FF2B5EF4-FFF2-40B4-BE49-F238E27FC236}">
                  <a16:creationId xmlns:a16="http://schemas.microsoft.com/office/drawing/2014/main" id="{E5762268-44F5-614F-A316-3A130D488858}"/>
                </a:ext>
              </a:extLst>
            </p:cNvPr>
            <p:cNvPicPr>
              <a:picLocks noChangeAspect="1"/>
            </p:cNvPicPr>
            <p:nvPr/>
          </p:nvPicPr>
          <p:blipFill>
            <a:blip r:embed="rId3"/>
            <a:stretch>
              <a:fillRect/>
            </a:stretch>
          </p:blipFill>
          <p:spPr>
            <a:xfrm>
              <a:off x="4857847" y="281199"/>
              <a:ext cx="2787692" cy="3263504"/>
            </a:xfrm>
            <a:prstGeom prst="rect">
              <a:avLst/>
            </a:prstGeom>
            <a:solidFill>
              <a:schemeClr val="bg1"/>
            </a:solidFill>
            <a:ln>
              <a:noFill/>
            </a:ln>
            <a:effectLst>
              <a:outerShdw blurRad="63500" sx="102000" sy="102000" algn="ctr" rotWithShape="0">
                <a:prstClr val="black">
                  <a:alpha val="10000"/>
                </a:prstClr>
              </a:outerShdw>
            </a:effectLst>
          </p:spPr>
        </p:pic>
        <p:pic>
          <p:nvPicPr>
            <p:cNvPr id="11" name="Picture 10">
              <a:extLst>
                <a:ext uri="{FF2B5EF4-FFF2-40B4-BE49-F238E27FC236}">
                  <a16:creationId xmlns:a16="http://schemas.microsoft.com/office/drawing/2014/main" id="{2EF239FD-0BB8-AC46-A328-E8E24E3D4D15}"/>
                </a:ext>
              </a:extLst>
            </p:cNvPr>
            <p:cNvPicPr>
              <a:picLocks noChangeAspect="1"/>
            </p:cNvPicPr>
            <p:nvPr/>
          </p:nvPicPr>
          <p:blipFill>
            <a:blip r:embed="rId4"/>
            <a:stretch>
              <a:fillRect/>
            </a:stretch>
          </p:blipFill>
          <p:spPr>
            <a:xfrm>
              <a:off x="5893095" y="1723030"/>
              <a:ext cx="2939570" cy="2933667"/>
            </a:xfrm>
            <a:prstGeom prst="rect">
              <a:avLst/>
            </a:prstGeom>
            <a:solidFill>
              <a:schemeClr val="bg1"/>
            </a:solidFill>
            <a:ln w="9525">
              <a:solidFill>
                <a:schemeClr val="tx1">
                  <a:lumMod val="50000"/>
                  <a:lumOff val="50000"/>
                  <a:alpha val="0"/>
                </a:schemeClr>
              </a:solidFill>
            </a:ln>
            <a:effectLst>
              <a:outerShdw blurRad="63500" sx="102000" sy="102000" algn="ctr" rotWithShape="0">
                <a:prstClr val="black">
                  <a:alpha val="10000"/>
                </a:prstClr>
              </a:outerShdw>
            </a:effectLst>
          </p:spPr>
        </p:pic>
      </p:grpSp>
    </p:spTree>
    <p:extLst>
      <p:ext uri="{BB962C8B-B14F-4D97-AF65-F5344CB8AC3E}">
        <p14:creationId xmlns:p14="http://schemas.microsoft.com/office/powerpoint/2010/main" val="393596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3684288" y="-675743"/>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7" name="Title 6">
            <a:extLst>
              <a:ext uri="{FF2B5EF4-FFF2-40B4-BE49-F238E27FC236}">
                <a16:creationId xmlns:a16="http://schemas.microsoft.com/office/drawing/2014/main" id="{211CA908-F854-7244-AC1C-FFF35F82E377}"/>
              </a:ext>
            </a:extLst>
          </p:cNvPr>
          <p:cNvSpPr>
            <a:spLocks noGrp="1"/>
          </p:cNvSpPr>
          <p:nvPr>
            <p:ph type="title"/>
          </p:nvPr>
        </p:nvSpPr>
        <p:spPr/>
        <p:txBody>
          <a:bodyPr/>
          <a:lstStyle/>
          <a:p>
            <a:r>
              <a:rPr lang="en-US" dirty="0"/>
              <a:t>The Walkthrough: Evaluation</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838200" y="1494155"/>
            <a:ext cx="10515600" cy="4351338"/>
          </a:xfrm>
        </p:spPr>
        <p:txBody>
          <a:bodyPr vert="horz" wrap="square" lIns="0" tIns="0" rIns="0" bIns="0" numCol="1" rtlCol="0" anchor="t" anchorCtr="0" compatLnSpc="1">
            <a:prstTxWarp prst="textNoShape">
              <a:avLst/>
            </a:prstTxWarp>
            <a:noAutofit/>
          </a:bodyPr>
          <a:lstStyle/>
          <a:p>
            <a:pPr marL="0" indent="0">
              <a:buNone/>
            </a:pPr>
            <a:r>
              <a:rPr lang="en-US" sz="2400" dirty="0"/>
              <a:t>Once you’re fully prepared, you can get on with your actual evaluation. </a:t>
            </a:r>
          </a:p>
          <a:p>
            <a:pPr marL="0" indent="0">
              <a:buNone/>
            </a:pPr>
            <a:endParaRPr lang="en-US" sz="2400" dirty="0"/>
          </a:p>
          <a:p>
            <a:pPr marL="0" indent="0">
              <a:buNone/>
            </a:pPr>
            <a:r>
              <a:rPr lang="en-US" sz="2400" b="1" dirty="0">
                <a:solidFill>
                  <a:srgbClr val="E05729"/>
                </a:solidFill>
              </a:rPr>
              <a:t>Evaluation Step 1</a:t>
            </a:r>
          </a:p>
          <a:p>
            <a:r>
              <a:rPr lang="en-US" sz="2400" dirty="0"/>
              <a:t>Decide on and write down your use case’s </a:t>
            </a:r>
            <a:r>
              <a:rPr lang="en-US" sz="2400" dirty="0" err="1"/>
              <a:t>subgoals</a:t>
            </a:r>
            <a:r>
              <a:rPr lang="en-US" sz="2400" dirty="0"/>
              <a:t>. </a:t>
            </a:r>
          </a:p>
          <a:p>
            <a:pPr marL="0" indent="0">
              <a:buNone/>
            </a:pPr>
            <a:r>
              <a:rPr lang="en-US" sz="2400" b="1" dirty="0">
                <a:solidFill>
                  <a:srgbClr val="E05729"/>
                </a:solidFill>
              </a:rPr>
              <a:t>Evaluation Step 2</a:t>
            </a:r>
          </a:p>
          <a:p>
            <a:r>
              <a:rPr lang="en-US" sz="2400" dirty="0"/>
              <a:t>Evaluate each </a:t>
            </a:r>
            <a:r>
              <a:rPr lang="en-US" sz="2400" dirty="0" err="1"/>
              <a:t>subgoal</a:t>
            </a:r>
            <a:r>
              <a:rPr lang="en-US" sz="2400" dirty="0"/>
              <a:t>.</a:t>
            </a:r>
          </a:p>
          <a:p>
            <a:pPr marL="0" indent="0">
              <a:buNone/>
            </a:pPr>
            <a:r>
              <a:rPr lang="en-US" sz="2400" b="1" dirty="0">
                <a:solidFill>
                  <a:srgbClr val="E05729"/>
                </a:solidFill>
              </a:rPr>
              <a:t>Evaluation Step 3</a:t>
            </a:r>
          </a:p>
          <a:p>
            <a:pPr>
              <a:lnSpc>
                <a:spcPts val="2400"/>
              </a:lnSpc>
            </a:pPr>
            <a:r>
              <a:rPr lang="en-US" sz="2400" spc="51" dirty="0"/>
              <a:t>Evaluate the actions you hope your persona would take within the current </a:t>
            </a:r>
            <a:r>
              <a:rPr lang="en-US" sz="2400" spc="51" dirty="0" err="1"/>
              <a:t>subgoal</a:t>
            </a:r>
            <a:r>
              <a:rPr lang="en-US" sz="2400" spc="51" dirty="0"/>
              <a:t> </a:t>
            </a:r>
            <a:r>
              <a:rPr lang="en-US" sz="2400" b="1" spc="51" dirty="0"/>
              <a:t>before </a:t>
            </a:r>
            <a:r>
              <a:rPr lang="en-US" sz="2400" spc="51" dirty="0"/>
              <a:t>taking this action</a:t>
            </a:r>
            <a:r>
              <a:rPr lang="en-US" sz="2400" b="1" spc="51" dirty="0"/>
              <a:t> </a:t>
            </a:r>
            <a:r>
              <a:rPr lang="en-US" sz="2400" spc="51" dirty="0"/>
              <a:t>and </a:t>
            </a:r>
            <a:r>
              <a:rPr lang="en-US" sz="2400" b="1" spc="51" dirty="0"/>
              <a:t>a</a:t>
            </a:r>
            <a:r>
              <a:rPr lang="en-US" sz="2400" b="1" dirty="0"/>
              <a:t>fter</a:t>
            </a:r>
            <a:r>
              <a:rPr lang="en-US" sz="2400" dirty="0"/>
              <a:t> performing the action</a:t>
            </a:r>
            <a:r>
              <a:rPr lang="en-US" sz="2400" spc="51" dirty="0"/>
              <a:t>.</a:t>
            </a:r>
          </a:p>
          <a:p>
            <a:pPr marL="0" indent="0">
              <a:buNone/>
            </a:pPr>
            <a:r>
              <a:rPr lang="en-US" sz="2400" b="1" dirty="0">
                <a:solidFill>
                  <a:srgbClr val="E05729"/>
                </a:solidFill>
              </a:rPr>
              <a:t>Evaluation Step 4 </a:t>
            </a:r>
          </a:p>
          <a:p>
            <a:r>
              <a:rPr lang="en-US" sz="2400" dirty="0"/>
              <a:t>Debrief by counting issues and deciding on how to resolve them.</a:t>
            </a:r>
          </a:p>
          <a:p>
            <a:endParaRPr lang="en-US" sz="2400" dirty="0"/>
          </a:p>
          <a:p>
            <a:endParaRPr lang="en-US" sz="2400" dirty="0"/>
          </a:p>
        </p:txBody>
      </p:sp>
    </p:spTree>
    <p:extLst>
      <p:ext uri="{BB962C8B-B14F-4D97-AF65-F5344CB8AC3E}">
        <p14:creationId xmlns:p14="http://schemas.microsoft.com/office/powerpoint/2010/main" val="409655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4174145" y="-578046"/>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0CDF5E47-5E6C-B84F-A161-57B4ED2F3B36}"/>
              </a:ext>
            </a:extLst>
          </p:cNvPr>
          <p:cNvSpPr>
            <a:spLocks noGrp="1"/>
          </p:cNvSpPr>
          <p:nvPr>
            <p:ph type="title"/>
          </p:nvPr>
        </p:nvSpPr>
        <p:spPr/>
        <p:txBody>
          <a:bodyPr/>
          <a:lstStyle/>
          <a:p>
            <a:r>
              <a:rPr lang="en-US" dirty="0"/>
              <a:t>Applying </a:t>
            </a:r>
            <a:r>
              <a:rPr lang="en-US" dirty="0" err="1"/>
              <a:t>GenderMag</a:t>
            </a:r>
            <a:r>
              <a:rPr lang="en-US" dirty="0"/>
              <a:t>: </a:t>
            </a:r>
            <a:r>
              <a:rPr lang="en-US" dirty="0" err="1"/>
              <a:t>StackOverflow</a:t>
            </a:r>
            <a:r>
              <a:rPr lang="en-US" dirty="0"/>
              <a:t> Walkthrough</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681036" y="1574800"/>
            <a:ext cx="11206163" cy="4918075"/>
          </a:xfrm>
        </p:spPr>
        <p:txBody>
          <a:bodyPr vert="horz" wrap="square" lIns="0" tIns="0" rIns="0" bIns="0" numCol="1" rtlCol="0" anchor="t" anchorCtr="0" compatLnSpc="1">
            <a:prstTxWarp prst="textNoShape">
              <a:avLst/>
            </a:prstTxWarp>
            <a:noAutofit/>
          </a:bodyPr>
          <a:lstStyle/>
          <a:p>
            <a:pPr marL="0" indent="0">
              <a:buNone/>
            </a:pPr>
            <a:r>
              <a:rPr lang="en-US" sz="3200" dirty="0">
                <a:solidFill>
                  <a:srgbClr val="C00000"/>
                </a:solidFill>
              </a:rPr>
              <a:t>Preparation</a:t>
            </a:r>
          </a:p>
          <a:p>
            <a:pPr marL="457200" indent="-457200">
              <a:buFont typeface="+mj-lt"/>
              <a:buAutoNum type="arabicPeriod"/>
            </a:pPr>
            <a:r>
              <a:rPr lang="en-US" sz="3200" dirty="0"/>
              <a:t>The first step will be to </a:t>
            </a:r>
            <a:r>
              <a:rPr lang="en-US" sz="3200" dirty="0" err="1"/>
              <a:t>customise</a:t>
            </a:r>
            <a:r>
              <a:rPr lang="en-US" sz="3200" dirty="0"/>
              <a:t> your persona. In this case we’ll use Abi. Characteristics: </a:t>
            </a:r>
          </a:p>
          <a:p>
            <a:pPr lvl="1"/>
            <a:r>
              <a:rPr lang="en-US" sz="3200" dirty="0"/>
              <a:t>Lower computer self-efficacy, Process-oriented, Risk-averse, Comprehensive information processing style</a:t>
            </a:r>
          </a:p>
          <a:p>
            <a:pPr marL="0" indent="0">
              <a:buNone/>
            </a:pPr>
            <a:r>
              <a:rPr lang="en-US" sz="3200" dirty="0"/>
              <a:t>Then set your use case: </a:t>
            </a:r>
          </a:p>
          <a:p>
            <a:r>
              <a:rPr lang="en-US" sz="3200" dirty="0"/>
              <a:t>Abi wants to ask a programming question</a:t>
            </a:r>
          </a:p>
          <a:p>
            <a:pPr marL="0" indent="0">
              <a:buNone/>
            </a:pPr>
            <a:r>
              <a:rPr lang="en-US" sz="3200" dirty="0"/>
              <a:t>Then set your subgoals: </a:t>
            </a:r>
          </a:p>
          <a:p>
            <a:pPr lvl="1"/>
            <a:r>
              <a:rPr lang="en-US" sz="1800" dirty="0">
                <a:latin typeface="Arial" panose="020B0604020202020204" pitchFamily="34" charset="0"/>
                <a:cs typeface="Arial" panose="020B0604020202020204" pitchFamily="34" charset="0"/>
              </a:rPr>
              <a:t>Find where to ask a question</a:t>
            </a:r>
          </a:p>
          <a:p>
            <a:pPr lvl="1"/>
            <a:r>
              <a:rPr lang="en-US" sz="1800" dirty="0">
                <a:latin typeface="Arial" panose="020B0604020202020204" pitchFamily="34" charset="0"/>
                <a:cs typeface="Arial" panose="020B0604020202020204" pitchFamily="34" charset="0"/>
              </a:rPr>
              <a:t>Understand how to write a good question</a:t>
            </a:r>
          </a:p>
          <a:p>
            <a:pPr lvl="1"/>
            <a:r>
              <a:rPr lang="en-US" sz="1800" dirty="0">
                <a:latin typeface="Arial" panose="020B0604020202020204" pitchFamily="34" charset="0"/>
                <a:cs typeface="Arial" panose="020B0604020202020204" pitchFamily="34" charset="0"/>
              </a:rPr>
              <a:t>Add appropriate tags</a:t>
            </a:r>
          </a:p>
        </p:txBody>
      </p:sp>
    </p:spTree>
    <p:extLst>
      <p:ext uri="{BB962C8B-B14F-4D97-AF65-F5344CB8AC3E}">
        <p14:creationId xmlns:p14="http://schemas.microsoft.com/office/powerpoint/2010/main" val="535899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A97F-6DA8-0C48-BAB1-D0E0762E4DA9}"/>
              </a:ext>
            </a:extLst>
          </p:cNvPr>
          <p:cNvSpPr>
            <a:spLocks noGrp="1"/>
          </p:cNvSpPr>
          <p:nvPr>
            <p:ph type="title"/>
          </p:nvPr>
        </p:nvSpPr>
        <p:spPr/>
        <p:txBody>
          <a:bodyPr/>
          <a:lstStyle/>
          <a:p>
            <a:r>
              <a:rPr lang="en-US" dirty="0"/>
              <a:t>Gender stereotypes</a:t>
            </a:r>
          </a:p>
        </p:txBody>
      </p:sp>
      <p:sp>
        <p:nvSpPr>
          <p:cNvPr id="3" name="Content Placeholder 2">
            <a:extLst>
              <a:ext uri="{FF2B5EF4-FFF2-40B4-BE49-F238E27FC236}">
                <a16:creationId xmlns:a16="http://schemas.microsoft.com/office/drawing/2014/main" id="{87B87CF2-29DC-2444-9E8A-03D716EBA3CA}"/>
              </a:ext>
            </a:extLst>
          </p:cNvPr>
          <p:cNvSpPr>
            <a:spLocks noGrp="1"/>
          </p:cNvSpPr>
          <p:nvPr>
            <p:ph idx="1"/>
          </p:nvPr>
        </p:nvSpPr>
        <p:spPr>
          <a:xfrm>
            <a:off x="511738" y="1316765"/>
            <a:ext cx="5392241" cy="5184576"/>
          </a:xfrm>
        </p:spPr>
        <p:txBody>
          <a:bodyPr vert="horz" wrap="square" lIns="0" tIns="0" rIns="0" bIns="0" numCol="1" rtlCol="0" anchor="t" anchorCtr="0" compatLnSpc="1">
            <a:prstTxWarp prst="textNoShape">
              <a:avLst/>
            </a:prstTxWarp>
            <a:normAutofit fontScale="92500" lnSpcReduction="10000"/>
          </a:bodyPr>
          <a:lstStyle/>
          <a:p>
            <a:pPr marL="0" indent="0">
              <a:buNone/>
            </a:pPr>
            <a:r>
              <a:rPr lang="en-US" dirty="0"/>
              <a:t>Like the rest of society, misunderstandings and stereotyping have made their way into tech. Like: </a:t>
            </a:r>
          </a:p>
          <a:p>
            <a:r>
              <a:rPr lang="en-US" dirty="0"/>
              <a:t>Women are emotional, men are more logical.</a:t>
            </a:r>
          </a:p>
          <a:p>
            <a:r>
              <a:rPr lang="en-US" dirty="0"/>
              <a:t>Men are better at </a:t>
            </a:r>
            <a:r>
              <a:rPr lang="en-US" dirty="0" err="1"/>
              <a:t>maths</a:t>
            </a:r>
            <a:r>
              <a:rPr lang="en-US" dirty="0"/>
              <a:t>, women are better at languages.</a:t>
            </a:r>
          </a:p>
          <a:p>
            <a:r>
              <a:rPr lang="en-US" dirty="0"/>
              <a:t>Men make great computer scientists, women make great nurses.</a:t>
            </a:r>
          </a:p>
          <a:p>
            <a:r>
              <a:rPr lang="en-US" dirty="0"/>
              <a:t>Women like pink, men like blue</a:t>
            </a:r>
            <a:r>
              <a:rPr lang="en-US" dirty="0">
                <a:latin typeface="MetaOT Book"/>
              </a:rPr>
              <a:t>.</a:t>
            </a:r>
          </a:p>
          <a:p>
            <a:r>
              <a:rPr lang="en-US" dirty="0"/>
              <a:t>Gender roles perpetuated in novel technology such as voice assistants. </a:t>
            </a:r>
          </a:p>
        </p:txBody>
      </p:sp>
      <p:pic>
        <p:nvPicPr>
          <p:cNvPr id="9" name="Picture 8" descr="little boy dressed in blue playing with a truck, little girl dressed in colourful clothing playing with a doll.">
            <a:extLst>
              <a:ext uri="{FF2B5EF4-FFF2-40B4-BE49-F238E27FC236}">
                <a16:creationId xmlns:a16="http://schemas.microsoft.com/office/drawing/2014/main" id="{6925D4B0-75DD-DB47-9483-08423EFC1144}"/>
              </a:ext>
            </a:extLst>
          </p:cNvPr>
          <p:cNvPicPr>
            <a:picLocks noChangeAspect="1"/>
          </p:cNvPicPr>
          <p:nvPr/>
        </p:nvPicPr>
        <p:blipFill>
          <a:blip r:embed="rId3"/>
          <a:stretch>
            <a:fillRect/>
          </a:stretch>
        </p:blipFill>
        <p:spPr>
          <a:xfrm>
            <a:off x="5903979" y="1100667"/>
            <a:ext cx="6112933" cy="4656667"/>
          </a:xfrm>
          <a:prstGeom prst="rect">
            <a:avLst/>
          </a:prstGeom>
        </p:spPr>
      </p:pic>
    </p:spTree>
    <p:extLst>
      <p:ext uri="{BB962C8B-B14F-4D97-AF65-F5344CB8AC3E}">
        <p14:creationId xmlns:p14="http://schemas.microsoft.com/office/powerpoint/2010/main" val="601144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3436140" y="-510758"/>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AE7CA352-6C45-0549-A7A0-1D2C050CBAEB}"/>
              </a:ext>
            </a:extLst>
          </p:cNvPr>
          <p:cNvSpPr>
            <a:spLocks noGrp="1"/>
          </p:cNvSpPr>
          <p:nvPr>
            <p:ph type="title"/>
          </p:nvPr>
        </p:nvSpPr>
        <p:spPr>
          <a:xfrm>
            <a:off x="838200" y="268461"/>
            <a:ext cx="10515600" cy="1325563"/>
          </a:xfrm>
        </p:spPr>
        <p:txBody>
          <a:bodyPr/>
          <a:lstStyle/>
          <a:p>
            <a:r>
              <a:rPr lang="en-US" dirty="0"/>
              <a:t>Applying </a:t>
            </a:r>
            <a:r>
              <a:rPr lang="en-US" dirty="0" err="1"/>
              <a:t>GenderMag</a:t>
            </a:r>
            <a:r>
              <a:rPr lang="en-US" dirty="0"/>
              <a:t>: </a:t>
            </a:r>
            <a:r>
              <a:rPr lang="en-US" dirty="0" err="1"/>
              <a:t>StackOverflow</a:t>
            </a:r>
            <a:r>
              <a:rPr lang="en-US" dirty="0"/>
              <a:t> Walkthrough</a:t>
            </a:r>
          </a:p>
        </p:txBody>
      </p:sp>
      <p:sp>
        <p:nvSpPr>
          <p:cNvPr id="3" name="Text Placeholder 2">
            <a:extLst>
              <a:ext uri="{FF2B5EF4-FFF2-40B4-BE49-F238E27FC236}">
                <a16:creationId xmlns:a16="http://schemas.microsoft.com/office/drawing/2014/main" id="{3BF2C5E3-AA29-7E46-8785-E685A159C634}"/>
              </a:ext>
            </a:extLst>
          </p:cNvPr>
          <p:cNvSpPr>
            <a:spLocks noGrp="1"/>
          </p:cNvSpPr>
          <p:nvPr>
            <p:ph idx="1"/>
          </p:nvPr>
        </p:nvSpPr>
        <p:spPr>
          <a:xfrm>
            <a:off x="406176" y="1437005"/>
            <a:ext cx="10515600" cy="4351338"/>
          </a:xfrm>
        </p:spPr>
        <p:txBody>
          <a:bodyPr vert="horz" wrap="square" lIns="0" tIns="0" rIns="0" bIns="0" numCol="1" rtlCol="0" anchor="t" anchorCtr="0" compatLnSpc="1">
            <a:prstTxWarp prst="textNoShape">
              <a:avLst/>
            </a:prstTxWarp>
            <a:normAutofit/>
          </a:bodyPr>
          <a:lstStyle/>
          <a:p>
            <a:r>
              <a:rPr lang="en-US" dirty="0"/>
              <a:t>Subgoal 1: Know how to ask a new question</a:t>
            </a:r>
          </a:p>
        </p:txBody>
      </p:sp>
      <p:graphicFrame>
        <p:nvGraphicFramePr>
          <p:cNvPr id="8" name="Table 7">
            <a:extLst>
              <a:ext uri="{FF2B5EF4-FFF2-40B4-BE49-F238E27FC236}">
                <a16:creationId xmlns:a16="http://schemas.microsoft.com/office/drawing/2014/main" id="{90F4A32A-E575-DC46-A661-540BAC6C71B5}"/>
              </a:ext>
            </a:extLst>
          </p:cNvPr>
          <p:cNvGraphicFramePr>
            <a:graphicFrameLocks noGrp="1"/>
          </p:cNvGraphicFramePr>
          <p:nvPr>
            <p:extLst>
              <p:ext uri="{D42A27DB-BD31-4B8C-83A1-F6EECF244321}">
                <p14:modId xmlns:p14="http://schemas.microsoft.com/office/powerpoint/2010/main" val="3233908375"/>
              </p:ext>
            </p:extLst>
          </p:nvPr>
        </p:nvGraphicFramePr>
        <p:xfrm>
          <a:off x="6528025" y="2777147"/>
          <a:ext cx="5464993" cy="4061538"/>
        </p:xfrm>
        <a:graphic>
          <a:graphicData uri="http://schemas.openxmlformats.org/drawingml/2006/table">
            <a:tbl>
              <a:tblPr firstRow="1" firstCol="1" bandRow="1">
                <a:tableStyleId>{5C22544A-7EE6-4342-B048-85BDC9FD1C3A}</a:tableStyleId>
              </a:tblPr>
              <a:tblGrid>
                <a:gridCol w="1028516">
                  <a:extLst>
                    <a:ext uri="{9D8B030D-6E8A-4147-A177-3AD203B41FA5}">
                      <a16:colId xmlns:a16="http://schemas.microsoft.com/office/drawing/2014/main" val="1970534313"/>
                    </a:ext>
                  </a:extLst>
                </a:gridCol>
                <a:gridCol w="2771109">
                  <a:extLst>
                    <a:ext uri="{9D8B030D-6E8A-4147-A177-3AD203B41FA5}">
                      <a16:colId xmlns:a16="http://schemas.microsoft.com/office/drawing/2014/main" val="2432839876"/>
                    </a:ext>
                  </a:extLst>
                </a:gridCol>
                <a:gridCol w="1665368">
                  <a:extLst>
                    <a:ext uri="{9D8B030D-6E8A-4147-A177-3AD203B41FA5}">
                      <a16:colId xmlns:a16="http://schemas.microsoft.com/office/drawing/2014/main" val="3331330013"/>
                    </a:ext>
                  </a:extLst>
                </a:gridCol>
              </a:tblGrid>
              <a:tr h="1345404">
                <a:tc>
                  <a:txBody>
                    <a:bodyPr/>
                    <a:lstStyle/>
                    <a:p>
                      <a:pPr>
                        <a:lnSpc>
                          <a:spcPct val="120000"/>
                        </a:lnSpc>
                        <a:spcAft>
                          <a:spcPts val="0"/>
                        </a:spcAft>
                      </a:pPr>
                      <a:r>
                        <a:rPr lang="en-US" sz="900">
                          <a:solidFill>
                            <a:sysClr val="windowText" lastClr="000000"/>
                          </a:solidFill>
                          <a:effectLst/>
                        </a:rPr>
                        <a:t>☐  Yes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b="1" dirty="0">
                          <a:solidFill>
                            <a:sysClr val="windowText" lastClr="000000"/>
                          </a:solidFill>
                          <a:effectLst/>
                        </a:rPr>
                        <a:t>Facets Considered?</a:t>
                      </a:r>
                      <a:endParaRPr lang="en-GB" sz="800" b="1"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Motivations</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Information Processing Style. </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Computer Self-Efficacy</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Attitude Towards Risk</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Learning: by Process vs. by Tinkering</a:t>
                      </a:r>
                      <a:endParaRPr lang="en-GB" sz="800" b="0" dirty="0">
                        <a:solidFill>
                          <a:sysClr val="windowText" lastClr="000000"/>
                        </a:solidFill>
                        <a:effectLst/>
                      </a:endParaRPr>
                    </a:p>
                    <a:p>
                      <a:pPr>
                        <a:lnSpc>
                          <a:spcPct val="120000"/>
                        </a:lnSpc>
                        <a:spcAft>
                          <a:spcPts val="0"/>
                        </a:spcAft>
                      </a:pPr>
                      <a:r>
                        <a:rPr lang="en-US" sz="900" b="0" dirty="0">
                          <a:solidFill>
                            <a:sysClr val="windowText" lastClr="000000"/>
                          </a:solidFill>
                          <a:effectLst/>
                        </a:rPr>
                        <a:t>☐  None of the above</a:t>
                      </a:r>
                      <a:endParaRPr lang="en-GB" sz="800" b="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l">
                        <a:lnSpc>
                          <a:spcPct val="120000"/>
                        </a:lnSpc>
                        <a:spcAft>
                          <a:spcPts val="0"/>
                        </a:spcAft>
                      </a:pPr>
                      <a:r>
                        <a:rPr lang="en-US" sz="900" dirty="0">
                          <a:solidFill>
                            <a:sysClr val="windowText" lastClr="000000"/>
                          </a:solidFill>
                          <a:effectLst/>
                        </a:rPr>
                        <a:t>Why?</a:t>
                      </a:r>
                      <a:endParaRPr lang="en-GB" sz="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332460028"/>
                  </a:ext>
                </a:extLst>
              </a:tr>
              <a:tr h="1218630">
                <a:tc>
                  <a:txBody>
                    <a:bodyPr/>
                    <a:lstStyle/>
                    <a:p>
                      <a:pPr>
                        <a:lnSpc>
                          <a:spcPct val="120000"/>
                        </a:lnSpc>
                        <a:spcAft>
                          <a:spcPts val="0"/>
                        </a:spcAft>
                      </a:pPr>
                      <a:r>
                        <a:rPr lang="en-US" sz="900">
                          <a:solidFill>
                            <a:sysClr val="windowText" lastClr="000000"/>
                          </a:solidFill>
                          <a:effectLst/>
                        </a:rPr>
                        <a:t>☐  Maybe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dirty="0">
                          <a:solidFill>
                            <a:sysClr val="windowText" lastClr="000000"/>
                          </a:solidFill>
                          <a:effectLst/>
                        </a:rPr>
                        <a:t>☐	Motivations</a:t>
                      </a:r>
                      <a:endParaRPr lang="en-GB" sz="800" dirty="0">
                        <a:solidFill>
                          <a:sysClr val="windowText" lastClr="000000"/>
                        </a:solidFill>
                        <a:effectLst/>
                      </a:endParaRPr>
                    </a:p>
                    <a:p>
                      <a:pPr>
                        <a:lnSpc>
                          <a:spcPct val="120000"/>
                        </a:lnSpc>
                        <a:spcAft>
                          <a:spcPts val="0"/>
                        </a:spcAft>
                        <a:tabLst>
                          <a:tab pos="168910" algn="l"/>
                        </a:tabLst>
                      </a:pPr>
                      <a:r>
                        <a:rPr lang="en-US" sz="900" dirty="0">
                          <a:solidFill>
                            <a:sysClr val="windowText" lastClr="000000"/>
                          </a:solidFill>
                          <a:effectLst/>
                        </a:rPr>
                        <a:t>☐	Information Processing Style</a:t>
                      </a:r>
                      <a:endParaRPr lang="en-GB" sz="800" dirty="0">
                        <a:solidFill>
                          <a:sysClr val="windowText" lastClr="000000"/>
                        </a:solidFill>
                        <a:effectLst/>
                      </a:endParaRPr>
                    </a:p>
                    <a:p>
                      <a:pPr>
                        <a:lnSpc>
                          <a:spcPct val="120000"/>
                        </a:lnSpc>
                        <a:spcAft>
                          <a:spcPts val="0"/>
                        </a:spcAft>
                        <a:tabLst>
                          <a:tab pos="168910" algn="l"/>
                        </a:tabLst>
                      </a:pPr>
                      <a:r>
                        <a:rPr lang="en-US" sz="900" dirty="0">
                          <a:solidFill>
                            <a:sysClr val="windowText" lastClr="000000"/>
                          </a:solidFill>
                          <a:effectLst/>
                        </a:rPr>
                        <a:t>☐	Computer Self-Efficacy</a:t>
                      </a:r>
                      <a:endParaRPr lang="en-GB" sz="800" dirty="0">
                        <a:solidFill>
                          <a:sysClr val="windowText" lastClr="000000"/>
                        </a:solidFill>
                        <a:effectLst/>
                      </a:endParaRPr>
                    </a:p>
                    <a:p>
                      <a:pPr>
                        <a:lnSpc>
                          <a:spcPct val="120000"/>
                        </a:lnSpc>
                        <a:spcAft>
                          <a:spcPts val="0"/>
                        </a:spcAft>
                        <a:tabLst>
                          <a:tab pos="168910" algn="l"/>
                        </a:tabLst>
                      </a:pPr>
                      <a:r>
                        <a:rPr lang="en-US" sz="900" dirty="0">
                          <a:solidFill>
                            <a:sysClr val="windowText" lastClr="000000"/>
                          </a:solidFill>
                          <a:effectLst/>
                        </a:rPr>
                        <a:t>☐	Attitude Towards Risk</a:t>
                      </a:r>
                      <a:endParaRPr lang="en-GB" sz="800" dirty="0">
                        <a:solidFill>
                          <a:sysClr val="windowText" lastClr="000000"/>
                        </a:solidFill>
                        <a:effectLst/>
                      </a:endParaRPr>
                    </a:p>
                    <a:p>
                      <a:pPr>
                        <a:lnSpc>
                          <a:spcPct val="120000"/>
                        </a:lnSpc>
                        <a:spcAft>
                          <a:spcPts val="0"/>
                        </a:spcAft>
                        <a:tabLst>
                          <a:tab pos="168910" algn="l"/>
                        </a:tabLst>
                      </a:pPr>
                      <a:r>
                        <a:rPr lang="en-US" sz="900" dirty="0">
                          <a:solidFill>
                            <a:sysClr val="windowText" lastClr="000000"/>
                          </a:solidFill>
                          <a:effectLst/>
                        </a:rPr>
                        <a:t>☐	Learning: by Process vs. by Tinkering</a:t>
                      </a:r>
                      <a:endParaRPr lang="en-GB" sz="800" dirty="0">
                        <a:solidFill>
                          <a:sysClr val="windowText" lastClr="000000"/>
                        </a:solidFill>
                        <a:effectLst/>
                      </a:endParaRPr>
                    </a:p>
                    <a:p>
                      <a:pPr>
                        <a:lnSpc>
                          <a:spcPct val="120000"/>
                        </a:lnSpc>
                        <a:spcAft>
                          <a:spcPts val="0"/>
                        </a:spcAft>
                        <a:tabLst>
                          <a:tab pos="168910" algn="l"/>
                        </a:tabLst>
                      </a:pPr>
                      <a:r>
                        <a:rPr lang="en-US" sz="900" dirty="0">
                          <a:solidFill>
                            <a:sysClr val="windowText" lastClr="000000"/>
                          </a:solidFill>
                          <a:effectLst/>
                        </a:rPr>
                        <a:t>☐  None of the above</a:t>
                      </a:r>
                      <a:endParaRPr lang="en-GB" sz="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2045472174"/>
                  </a:ext>
                </a:extLst>
              </a:tr>
              <a:tr h="1497504">
                <a:tc>
                  <a:txBody>
                    <a:bodyPr/>
                    <a:lstStyle/>
                    <a:p>
                      <a:pPr>
                        <a:lnSpc>
                          <a:spcPct val="120000"/>
                        </a:lnSpc>
                        <a:spcAft>
                          <a:spcPts val="0"/>
                        </a:spcAft>
                      </a:pPr>
                      <a:r>
                        <a:rPr lang="en-US" sz="900">
                          <a:solidFill>
                            <a:sysClr val="windowText" lastClr="000000"/>
                          </a:solidFill>
                          <a:effectLst/>
                        </a:rPr>
                        <a:t>☐  No</a:t>
                      </a:r>
                      <a:endParaRPr lang="en-GB" sz="800">
                        <a:solidFill>
                          <a:sysClr val="windowText" lastClr="000000"/>
                        </a:solidFill>
                        <a:effectLst/>
                      </a:endParaRPr>
                    </a:p>
                    <a:p>
                      <a:pPr algn="ctr">
                        <a:lnSpc>
                          <a:spcPct val="120000"/>
                        </a:lnSpc>
                        <a:spcAft>
                          <a:spcPts val="0"/>
                        </a:spcAft>
                      </a:pPr>
                      <a:r>
                        <a:rPr lang="en-US" sz="900">
                          <a:solidFill>
                            <a:sysClr val="windowText" lastClr="000000"/>
                          </a:solidFill>
                          <a:effectLst/>
                        </a:rPr>
                        <a:t>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a:solidFill>
                            <a:sysClr val="windowText" lastClr="000000"/>
                          </a:solidFill>
                          <a:effectLst/>
                        </a:rPr>
                        <a:t>☐	Motivations</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Information Processing Style</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Computer Self-Efficacy</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Attitude Towards Risk</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Learning: by Process vs. by Tinkering</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None of the above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352694601"/>
                  </a:ext>
                </a:extLst>
              </a:tr>
            </a:tbl>
          </a:graphicData>
        </a:graphic>
      </p:graphicFrame>
      <p:pic>
        <p:nvPicPr>
          <p:cNvPr id="6" name="Picture 5" descr="A screenshot of a web page&#10;&#10;AI-generated content may be incorrect.">
            <a:extLst>
              <a:ext uri="{FF2B5EF4-FFF2-40B4-BE49-F238E27FC236}">
                <a16:creationId xmlns:a16="http://schemas.microsoft.com/office/drawing/2014/main" id="{9D32BBFB-A474-A0B9-1CEE-118921841ACA}"/>
              </a:ext>
            </a:extLst>
          </p:cNvPr>
          <p:cNvPicPr>
            <a:picLocks noChangeAspect="1"/>
          </p:cNvPicPr>
          <p:nvPr/>
        </p:nvPicPr>
        <p:blipFill>
          <a:blip r:embed="rId3"/>
          <a:stretch>
            <a:fillRect/>
          </a:stretch>
        </p:blipFill>
        <p:spPr>
          <a:xfrm>
            <a:off x="198982" y="2566571"/>
            <a:ext cx="5464994" cy="2942689"/>
          </a:xfrm>
          <a:prstGeom prst="rect">
            <a:avLst/>
          </a:prstGeom>
        </p:spPr>
      </p:pic>
      <p:sp>
        <p:nvSpPr>
          <p:cNvPr id="7" name="Rectangle 2">
            <a:extLst>
              <a:ext uri="{FF2B5EF4-FFF2-40B4-BE49-F238E27FC236}">
                <a16:creationId xmlns:a16="http://schemas.microsoft.com/office/drawing/2014/main" id="{DBB052C8-EB5D-DF74-3D8A-C436D268A628}"/>
              </a:ext>
            </a:extLst>
          </p:cNvPr>
          <p:cNvSpPr>
            <a:spLocks noChangeArrowheads="1"/>
          </p:cNvSpPr>
          <p:nvPr/>
        </p:nvSpPr>
        <p:spPr bwMode="auto">
          <a:xfrm>
            <a:off x="6670753" y="1751044"/>
            <a:ext cx="4827827" cy="1015663"/>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8275" algn="l"/>
              </a:tabLst>
              <a:defRPr>
                <a:solidFill>
                  <a:schemeClr val="tx1"/>
                </a:solidFill>
                <a:latin typeface="Arial" panose="020B0604020202020204" pitchFamily="34" charset="0"/>
              </a:defRPr>
            </a:lvl1pPr>
            <a:lvl2pPr eaLnBrk="0" fontAlgn="base" hangingPunct="0">
              <a:spcBef>
                <a:spcPct val="0"/>
              </a:spcBef>
              <a:spcAft>
                <a:spcPct val="0"/>
              </a:spcAft>
              <a:tabLst>
                <a:tab pos="168275" algn="l"/>
              </a:tabLst>
              <a:defRPr>
                <a:solidFill>
                  <a:schemeClr val="tx1"/>
                </a:solidFill>
                <a:latin typeface="Arial" panose="020B0604020202020204" pitchFamily="34" charset="0"/>
              </a:defRPr>
            </a:lvl2pPr>
            <a:lvl3pPr eaLnBrk="0" fontAlgn="base" hangingPunct="0">
              <a:spcBef>
                <a:spcPct val="0"/>
              </a:spcBef>
              <a:spcAft>
                <a:spcPct val="0"/>
              </a:spcAft>
              <a:tabLst>
                <a:tab pos="168275" algn="l"/>
              </a:tabLst>
              <a:defRPr>
                <a:solidFill>
                  <a:schemeClr val="tx1"/>
                </a:solidFill>
                <a:latin typeface="Arial" panose="020B0604020202020204" pitchFamily="34" charset="0"/>
              </a:defRPr>
            </a:lvl3pPr>
            <a:lvl4pPr eaLnBrk="0" fontAlgn="base" hangingPunct="0">
              <a:spcBef>
                <a:spcPct val="0"/>
              </a:spcBef>
              <a:spcAft>
                <a:spcPct val="0"/>
              </a:spcAft>
              <a:tabLst>
                <a:tab pos="168275" algn="l"/>
              </a:tabLst>
              <a:defRPr>
                <a:solidFill>
                  <a:schemeClr val="tx1"/>
                </a:solidFill>
                <a:latin typeface="Arial" panose="020B0604020202020204" pitchFamily="34" charset="0"/>
              </a:defRPr>
            </a:lvl4pPr>
            <a:lvl5pPr eaLnBrk="0" fontAlgn="base" hangingPunct="0">
              <a:spcBef>
                <a:spcPct val="0"/>
              </a:spcBef>
              <a:spcAft>
                <a:spcPct val="0"/>
              </a:spcAft>
              <a:tabLst>
                <a:tab pos="168275" algn="l"/>
              </a:tabLst>
              <a:defRPr>
                <a:solidFill>
                  <a:schemeClr val="tx1"/>
                </a:solidFill>
                <a:latin typeface="Arial" panose="020B0604020202020204" pitchFamily="34" charset="0"/>
              </a:defRPr>
            </a:lvl5pPr>
            <a:lvl6pPr eaLnBrk="0" fontAlgn="base" hangingPunct="0">
              <a:spcBef>
                <a:spcPct val="0"/>
              </a:spcBef>
              <a:spcAft>
                <a:spcPct val="0"/>
              </a:spcAft>
              <a:tabLst>
                <a:tab pos="168275" algn="l"/>
              </a:tabLst>
              <a:defRPr>
                <a:solidFill>
                  <a:schemeClr val="tx1"/>
                </a:solidFill>
                <a:latin typeface="Arial" panose="020B0604020202020204" pitchFamily="34" charset="0"/>
              </a:defRPr>
            </a:lvl6pPr>
            <a:lvl7pPr eaLnBrk="0" fontAlgn="base" hangingPunct="0">
              <a:spcBef>
                <a:spcPct val="0"/>
              </a:spcBef>
              <a:spcAft>
                <a:spcPct val="0"/>
              </a:spcAft>
              <a:tabLst>
                <a:tab pos="168275" algn="l"/>
              </a:tabLst>
              <a:defRPr>
                <a:solidFill>
                  <a:schemeClr val="tx1"/>
                </a:solidFill>
                <a:latin typeface="Arial" panose="020B0604020202020204" pitchFamily="34" charset="0"/>
              </a:defRPr>
            </a:lvl7pPr>
            <a:lvl8pPr eaLnBrk="0" fontAlgn="base" hangingPunct="0">
              <a:spcBef>
                <a:spcPct val="0"/>
              </a:spcBef>
              <a:spcAft>
                <a:spcPct val="0"/>
              </a:spcAft>
              <a:tabLst>
                <a:tab pos="168275" algn="l"/>
              </a:tabLst>
              <a:defRPr>
                <a:solidFill>
                  <a:schemeClr val="tx1"/>
                </a:solidFill>
                <a:latin typeface="Arial" panose="020B0604020202020204" pitchFamily="34" charset="0"/>
              </a:defRPr>
            </a:lvl8pPr>
            <a:lvl9pPr eaLnBrk="0" fontAlgn="base" hangingPunct="0">
              <a:spcBef>
                <a:spcPct val="0"/>
              </a:spcBef>
              <a:spcAft>
                <a:spcPct val="0"/>
              </a:spcAft>
              <a:tabLst>
                <a:tab pos="168275" algn="l"/>
              </a:tabLst>
              <a:defRPr>
                <a:solidFill>
                  <a:schemeClr val="tx1"/>
                </a:solidFill>
                <a:latin typeface="Arial" panose="020B0604020202020204" pitchFamily="34" charset="0"/>
              </a:defRPr>
            </a:lvl9pPr>
          </a:lstStyle>
          <a:p>
            <a:pPr defTabSz="914377">
              <a:tabLst>
                <a:tab pos="168270" algn="l"/>
              </a:tabLst>
            </a:pPr>
            <a:r>
              <a:rPr lang="en-US" altLang="en-US" sz="1200" i="1" dirty="0">
                <a:latin typeface="+mn-lt"/>
                <a:ea typeface="Times New Roman" panose="02020603050405020304" pitchFamily="18" charset="0"/>
                <a:cs typeface="Times New Roman" panose="02020603050405020304" pitchFamily="18" charset="0"/>
              </a:rPr>
              <a:t>Use case (What is to be achieved overall): Share captioned video with her students</a:t>
            </a:r>
            <a:endParaRPr lang="en-US" altLang="en-US" sz="1200" i="1" dirty="0">
              <a:latin typeface="+mn-lt"/>
            </a:endParaRPr>
          </a:p>
          <a:p>
            <a:pPr defTabSz="914377">
              <a:tabLst>
                <a:tab pos="168270" algn="l"/>
              </a:tabLst>
            </a:pPr>
            <a:r>
              <a:rPr lang="en-US" altLang="en-US" sz="1200" i="1" dirty="0">
                <a:latin typeface="+mn-lt"/>
                <a:ea typeface="Arial" panose="020B0604020202020204" pitchFamily="34" charset="0"/>
              </a:rPr>
              <a:t>Subgoal: Get to Asking a new Question</a:t>
            </a:r>
            <a:endParaRPr lang="en-US" altLang="en-US" sz="1200" i="1" dirty="0">
              <a:latin typeface="+mn-lt"/>
            </a:endParaRPr>
          </a:p>
          <a:p>
            <a:pPr defTabSz="914377">
              <a:tabLst>
                <a:tab pos="168270" algn="l"/>
              </a:tabLst>
            </a:pPr>
            <a:r>
              <a:rPr lang="en-US" altLang="en-US" sz="1200" i="1" dirty="0">
                <a:latin typeface="+mn-lt"/>
                <a:ea typeface="Calibri" panose="020F0502020204030204" pitchFamily="34" charset="0"/>
                <a:cs typeface="Calibri" panose="020F0502020204030204" pitchFamily="34" charset="0"/>
              </a:rPr>
              <a:t>Will Abi have thought of this as a step toward achieving the overall use case? </a:t>
            </a:r>
            <a:endParaRPr lang="en-US" altLang="en-US" sz="1200" i="1" dirty="0">
              <a:latin typeface="+mn-lt"/>
            </a:endParaRPr>
          </a:p>
        </p:txBody>
      </p:sp>
    </p:spTree>
    <p:extLst>
      <p:ext uri="{BB962C8B-B14F-4D97-AF65-F5344CB8AC3E}">
        <p14:creationId xmlns:p14="http://schemas.microsoft.com/office/powerpoint/2010/main" val="314307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3447004" y="-709985"/>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A29B3BD7-C0F6-494B-ACFE-A5ACB8D24703}"/>
              </a:ext>
            </a:extLst>
          </p:cNvPr>
          <p:cNvSpPr>
            <a:spLocks noGrp="1"/>
          </p:cNvSpPr>
          <p:nvPr>
            <p:ph type="title"/>
          </p:nvPr>
        </p:nvSpPr>
        <p:spPr/>
        <p:txBody>
          <a:bodyPr/>
          <a:lstStyle/>
          <a:p>
            <a:r>
              <a:rPr lang="en-US" dirty="0"/>
              <a:t>Applying </a:t>
            </a:r>
            <a:r>
              <a:rPr lang="en-US" dirty="0" err="1"/>
              <a:t>GenderMag</a:t>
            </a:r>
            <a:r>
              <a:rPr lang="en-US" dirty="0"/>
              <a:t>: </a:t>
            </a:r>
            <a:r>
              <a:rPr lang="en-US" dirty="0" err="1"/>
              <a:t>StackOverflow</a:t>
            </a:r>
            <a:r>
              <a:rPr lang="en-US" dirty="0"/>
              <a:t> Walkthrough</a:t>
            </a:r>
          </a:p>
        </p:txBody>
      </p:sp>
      <p:sp>
        <p:nvSpPr>
          <p:cNvPr id="10" name="Content Placeholder 2">
            <a:extLst>
              <a:ext uri="{FF2B5EF4-FFF2-40B4-BE49-F238E27FC236}">
                <a16:creationId xmlns:a16="http://schemas.microsoft.com/office/drawing/2014/main" id="{F6E06EE4-E744-7648-B7EB-2D41E535345C}"/>
              </a:ext>
            </a:extLst>
          </p:cNvPr>
          <p:cNvSpPr>
            <a:spLocks noGrp="1"/>
          </p:cNvSpPr>
          <p:nvPr>
            <p:ph idx="1"/>
          </p:nvPr>
        </p:nvSpPr>
        <p:spPr>
          <a:xfrm>
            <a:off x="479425" y="1536020"/>
            <a:ext cx="11233149" cy="5184576"/>
          </a:xfrm>
        </p:spPr>
        <p:txBody>
          <a:bodyPr vert="horz" wrap="square" lIns="0" tIns="0" rIns="0" bIns="0" numCol="1" rtlCol="0" anchor="t" anchorCtr="0" compatLnSpc="1">
            <a:prstTxWarp prst="textNoShape">
              <a:avLst/>
            </a:prstTxWarp>
            <a:noAutofit/>
          </a:bodyPr>
          <a:lstStyle/>
          <a:p>
            <a:pPr>
              <a:lnSpc>
                <a:spcPts val="2400"/>
              </a:lnSpc>
            </a:pPr>
            <a:r>
              <a:rPr lang="en-US" dirty="0"/>
              <a:t>Subgoal 1: Ask a new question</a:t>
            </a:r>
          </a:p>
          <a:p>
            <a:pPr lvl="1">
              <a:lnSpc>
                <a:spcPts val="2400"/>
              </a:lnSpc>
            </a:pPr>
            <a:r>
              <a:rPr lang="en-US" dirty="0"/>
              <a:t>Action 1, Part 1: Click on Ask a new question </a:t>
            </a:r>
          </a:p>
          <a:p>
            <a:pPr>
              <a:lnSpc>
                <a:spcPts val="2400"/>
              </a:lnSpc>
            </a:pPr>
            <a:endParaRPr lang="en-US" sz="1900" dirty="0"/>
          </a:p>
          <a:p>
            <a:pPr marL="0" indent="0">
              <a:lnSpc>
                <a:spcPts val="2400"/>
              </a:lnSpc>
              <a:buNone/>
            </a:pPr>
            <a:endParaRPr lang="en-US" sz="1500" dirty="0"/>
          </a:p>
          <a:p>
            <a:pPr marL="457189" lvl="1" indent="0">
              <a:lnSpc>
                <a:spcPts val="2400"/>
              </a:lnSpc>
              <a:buNone/>
            </a:pPr>
            <a:endParaRPr lang="en-US" sz="1500" dirty="0"/>
          </a:p>
          <a:p>
            <a:pPr marL="0" indent="0">
              <a:lnSpc>
                <a:spcPts val="2400"/>
              </a:lnSpc>
              <a:buNone/>
            </a:pPr>
            <a:endParaRPr lang="en-US" sz="1900" dirty="0"/>
          </a:p>
          <a:p>
            <a:pPr marL="0" indent="0">
              <a:lnSpc>
                <a:spcPts val="2400"/>
              </a:lnSpc>
              <a:buNone/>
            </a:pPr>
            <a:endParaRPr lang="en-US" sz="1900" dirty="0"/>
          </a:p>
          <a:p>
            <a:pPr marL="0" indent="0">
              <a:lnSpc>
                <a:spcPts val="2400"/>
              </a:lnSpc>
              <a:buNone/>
            </a:pPr>
            <a:endParaRPr lang="en-US" sz="1900" dirty="0"/>
          </a:p>
          <a:p>
            <a:pPr lvl="1">
              <a:lnSpc>
                <a:spcPts val="2400"/>
              </a:lnSpc>
            </a:pPr>
            <a:endParaRPr lang="en-US" sz="1500" dirty="0"/>
          </a:p>
        </p:txBody>
      </p:sp>
      <p:graphicFrame>
        <p:nvGraphicFramePr>
          <p:cNvPr id="12" name="Table 11">
            <a:extLst>
              <a:ext uri="{FF2B5EF4-FFF2-40B4-BE49-F238E27FC236}">
                <a16:creationId xmlns:a16="http://schemas.microsoft.com/office/drawing/2014/main" id="{CABCF202-DE91-8748-A54A-655EBB543498}"/>
              </a:ext>
            </a:extLst>
          </p:cNvPr>
          <p:cNvGraphicFramePr>
            <a:graphicFrameLocks noGrp="1"/>
          </p:cNvGraphicFramePr>
          <p:nvPr/>
        </p:nvGraphicFramePr>
        <p:xfrm>
          <a:off x="7300801" y="2700001"/>
          <a:ext cx="4692217" cy="4138684"/>
        </p:xfrm>
        <a:graphic>
          <a:graphicData uri="http://schemas.openxmlformats.org/drawingml/2006/table">
            <a:tbl>
              <a:tblPr firstRow="1" firstCol="1" bandRow="1">
                <a:tableStyleId>{5C22544A-7EE6-4342-B048-85BDC9FD1C3A}</a:tableStyleId>
              </a:tblPr>
              <a:tblGrid>
                <a:gridCol w="883079">
                  <a:extLst>
                    <a:ext uri="{9D8B030D-6E8A-4147-A177-3AD203B41FA5}">
                      <a16:colId xmlns:a16="http://schemas.microsoft.com/office/drawing/2014/main" val="1970534313"/>
                    </a:ext>
                  </a:extLst>
                </a:gridCol>
                <a:gridCol w="2379261">
                  <a:extLst>
                    <a:ext uri="{9D8B030D-6E8A-4147-A177-3AD203B41FA5}">
                      <a16:colId xmlns:a16="http://schemas.microsoft.com/office/drawing/2014/main" val="2432839876"/>
                    </a:ext>
                  </a:extLst>
                </a:gridCol>
                <a:gridCol w="1429877">
                  <a:extLst>
                    <a:ext uri="{9D8B030D-6E8A-4147-A177-3AD203B41FA5}">
                      <a16:colId xmlns:a16="http://schemas.microsoft.com/office/drawing/2014/main" val="3331330013"/>
                    </a:ext>
                  </a:extLst>
                </a:gridCol>
              </a:tblGrid>
              <a:tr h="1370959">
                <a:tc>
                  <a:txBody>
                    <a:bodyPr/>
                    <a:lstStyle/>
                    <a:p>
                      <a:pPr>
                        <a:lnSpc>
                          <a:spcPct val="120000"/>
                        </a:lnSpc>
                        <a:spcAft>
                          <a:spcPts val="0"/>
                        </a:spcAft>
                      </a:pPr>
                      <a:r>
                        <a:rPr lang="en-US" sz="900">
                          <a:solidFill>
                            <a:sysClr val="windowText" lastClr="000000"/>
                          </a:solidFill>
                          <a:effectLst/>
                        </a:rPr>
                        <a:t>☐  Yes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dirty="0">
                          <a:solidFill>
                            <a:sysClr val="windowText" lastClr="000000"/>
                          </a:solidFill>
                          <a:effectLst/>
                        </a:rPr>
                        <a:t>Facets Considered?</a:t>
                      </a:r>
                      <a:endParaRPr lang="en-GB" sz="80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Motivations</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Information Processing Style</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Computer Self-Efficacy</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Attitude Towards Risk</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Learning: by Process vs. by Tinkering</a:t>
                      </a:r>
                      <a:endParaRPr lang="en-GB" sz="800" b="0" dirty="0">
                        <a:solidFill>
                          <a:sysClr val="windowText" lastClr="000000"/>
                        </a:solidFill>
                        <a:effectLst/>
                      </a:endParaRPr>
                    </a:p>
                    <a:p>
                      <a:pPr>
                        <a:lnSpc>
                          <a:spcPct val="120000"/>
                        </a:lnSpc>
                        <a:spcAft>
                          <a:spcPts val="0"/>
                        </a:spcAft>
                      </a:pPr>
                      <a:r>
                        <a:rPr lang="en-US" sz="900" b="0" dirty="0">
                          <a:solidFill>
                            <a:sysClr val="windowText" lastClr="000000"/>
                          </a:solidFill>
                          <a:effectLst/>
                        </a:rPr>
                        <a:t>☐  None of the above</a:t>
                      </a:r>
                      <a:endParaRPr lang="en-GB" sz="800" b="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l">
                        <a:lnSpc>
                          <a:spcPct val="120000"/>
                        </a:lnSpc>
                        <a:spcAft>
                          <a:spcPts val="0"/>
                        </a:spcAft>
                      </a:pPr>
                      <a:r>
                        <a:rPr lang="en-US" sz="900">
                          <a:solidFill>
                            <a:sysClr val="windowText" lastClr="000000"/>
                          </a:solidFill>
                          <a:effectLst/>
                        </a:rPr>
                        <a:t>Why?</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332460028"/>
                  </a:ext>
                </a:extLst>
              </a:tr>
              <a:tr h="1241777">
                <a:tc>
                  <a:txBody>
                    <a:bodyPr/>
                    <a:lstStyle/>
                    <a:p>
                      <a:pPr>
                        <a:lnSpc>
                          <a:spcPct val="120000"/>
                        </a:lnSpc>
                        <a:spcAft>
                          <a:spcPts val="0"/>
                        </a:spcAft>
                      </a:pPr>
                      <a:r>
                        <a:rPr lang="en-US" sz="900">
                          <a:solidFill>
                            <a:sysClr val="windowText" lastClr="000000"/>
                          </a:solidFill>
                          <a:effectLst/>
                        </a:rPr>
                        <a:t>☐  Maybe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a:solidFill>
                            <a:sysClr val="windowText" lastClr="000000"/>
                          </a:solidFill>
                          <a:effectLst/>
                        </a:rPr>
                        <a:t>☐	Motivations</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Information Processing Style</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Computer Self-Efficacy</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Attitude Towards Risk</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Learning: by Process vs. by Tinkering</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None of the above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ctr">
                        <a:lnSpc>
                          <a:spcPct val="120000"/>
                        </a:lnSpc>
                        <a:spcAft>
                          <a:spcPts val="0"/>
                        </a:spcAft>
                      </a:pPr>
                      <a:r>
                        <a:rPr lang="en-US" sz="900">
                          <a:solidFill>
                            <a:sysClr val="windowText" lastClr="000000"/>
                          </a:solidFill>
                          <a:effectLst/>
                        </a:rPr>
                        <a:t> </a:t>
                      </a:r>
                      <a:endParaRPr lang="en-GB" sz="800">
                        <a:solidFill>
                          <a:sysClr val="windowText" lastClr="000000"/>
                        </a:solidFill>
                        <a:effectLst/>
                      </a:endParaRPr>
                    </a:p>
                    <a:p>
                      <a:pPr algn="ctr">
                        <a:lnSpc>
                          <a:spcPct val="120000"/>
                        </a:lnSpc>
                        <a:spcAft>
                          <a:spcPts val="0"/>
                        </a:spcAft>
                      </a:pPr>
                      <a:r>
                        <a:rPr lang="en-US" sz="900">
                          <a:solidFill>
                            <a:sysClr val="windowText" lastClr="000000"/>
                          </a:solidFill>
                          <a:effectLst/>
                        </a:rPr>
                        <a:t>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2045472174"/>
                  </a:ext>
                </a:extLst>
              </a:tr>
              <a:tr h="1525948">
                <a:tc>
                  <a:txBody>
                    <a:bodyPr/>
                    <a:lstStyle/>
                    <a:p>
                      <a:pPr>
                        <a:lnSpc>
                          <a:spcPct val="120000"/>
                        </a:lnSpc>
                        <a:spcAft>
                          <a:spcPts val="0"/>
                        </a:spcAft>
                      </a:pPr>
                      <a:r>
                        <a:rPr lang="en-US" sz="900">
                          <a:solidFill>
                            <a:sysClr val="windowText" lastClr="000000"/>
                          </a:solidFill>
                          <a:effectLst/>
                        </a:rPr>
                        <a:t>☐  No</a:t>
                      </a:r>
                      <a:endParaRPr lang="en-GB" sz="800">
                        <a:solidFill>
                          <a:sysClr val="windowText" lastClr="000000"/>
                        </a:solidFill>
                        <a:effectLst/>
                      </a:endParaRPr>
                    </a:p>
                    <a:p>
                      <a:pPr algn="ctr">
                        <a:lnSpc>
                          <a:spcPct val="120000"/>
                        </a:lnSpc>
                        <a:spcAft>
                          <a:spcPts val="0"/>
                        </a:spcAft>
                      </a:pPr>
                      <a:r>
                        <a:rPr lang="en-US" sz="900">
                          <a:solidFill>
                            <a:sysClr val="windowText" lastClr="000000"/>
                          </a:solidFill>
                          <a:effectLst/>
                        </a:rPr>
                        <a:t>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a:solidFill>
                            <a:sysClr val="windowText" lastClr="000000"/>
                          </a:solidFill>
                          <a:effectLst/>
                        </a:rPr>
                        <a:t>☐	Motivations</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Information Processing Style</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Computer Self-Efficacy</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Attitude Towards Risk</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Learning: by Process vs. by Tinkering</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None of the above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352694601"/>
                  </a:ext>
                </a:extLst>
              </a:tr>
            </a:tbl>
          </a:graphicData>
        </a:graphic>
      </p:graphicFrame>
      <p:sp>
        <p:nvSpPr>
          <p:cNvPr id="13" name="Rectangle 12">
            <a:extLst>
              <a:ext uri="{FF2B5EF4-FFF2-40B4-BE49-F238E27FC236}">
                <a16:creationId xmlns:a16="http://schemas.microsoft.com/office/drawing/2014/main" id="{153FC051-6656-3A40-8FC6-13F4977A808E}"/>
              </a:ext>
            </a:extLst>
          </p:cNvPr>
          <p:cNvSpPr/>
          <p:nvPr/>
        </p:nvSpPr>
        <p:spPr>
          <a:xfrm>
            <a:off x="7284174" y="1980002"/>
            <a:ext cx="4492713" cy="620491"/>
          </a:xfrm>
          <a:prstGeom prst="rect">
            <a:avLst/>
          </a:prstGeom>
          <a:solidFill>
            <a:schemeClr val="accent2">
              <a:lumMod val="20000"/>
              <a:lumOff val="80000"/>
            </a:schemeClr>
          </a:solidFill>
        </p:spPr>
        <p:txBody>
          <a:bodyPr wrap="square">
            <a:spAutoFit/>
          </a:bodyPr>
          <a:lstStyle/>
          <a:p>
            <a:pPr>
              <a:lnSpc>
                <a:spcPts val="1300"/>
              </a:lnSpc>
              <a:spcAft>
                <a:spcPts val="100"/>
              </a:spcAft>
            </a:pPr>
            <a:r>
              <a:rPr lang="en-US" sz="1600" dirty="0">
                <a:solidFill>
                  <a:srgbClr val="000000"/>
                </a:solidFill>
                <a:ea typeface="Times New Roman" panose="02020603050405020304" pitchFamily="18" charset="0"/>
                <a:cs typeface="Calibri Light" panose="020F0302020204030204" pitchFamily="34" charset="0"/>
              </a:rPr>
              <a:t>Action: </a:t>
            </a:r>
            <a:r>
              <a:rPr lang="en-US" sz="1600" b="1" i="1" dirty="0">
                <a:solidFill>
                  <a:srgbClr val="000000"/>
                </a:solidFill>
                <a:ea typeface="Times New Roman" panose="02020603050405020304" pitchFamily="18" charset="0"/>
                <a:cs typeface="Calibri Light" panose="020F0302020204030204" pitchFamily="34" charset="0"/>
              </a:rPr>
              <a:t>Click on Ask a new question button</a:t>
            </a:r>
            <a:br>
              <a:rPr lang="en-US" sz="1600" b="1" i="1" dirty="0">
                <a:solidFill>
                  <a:srgbClr val="000000"/>
                </a:solidFill>
                <a:ea typeface="Times New Roman" panose="02020603050405020304" pitchFamily="18" charset="0"/>
                <a:cs typeface="Calibri Light" panose="020F0302020204030204" pitchFamily="34" charset="0"/>
              </a:rPr>
            </a:br>
            <a:endParaRPr lang="en-GB" sz="1600" b="1" i="1" dirty="0">
              <a:solidFill>
                <a:srgbClr val="1F3864"/>
              </a:solidFill>
              <a:ea typeface="Times New Roman" panose="02020603050405020304" pitchFamily="18" charset="0"/>
              <a:cs typeface="Times New Roman" panose="02020603050405020304" pitchFamily="18" charset="0"/>
            </a:endParaRPr>
          </a:p>
          <a:p>
            <a:pPr>
              <a:lnSpc>
                <a:spcPts val="1300"/>
              </a:lnSpc>
              <a:spcAft>
                <a:spcPts val="100"/>
              </a:spcAft>
            </a:pPr>
            <a:r>
              <a:rPr lang="en-US" sz="1600" i="1" dirty="0">
                <a:solidFill>
                  <a:schemeClr val="bg1"/>
                </a:solidFill>
                <a:highlight>
                  <a:srgbClr val="FF0000"/>
                </a:highlight>
                <a:ea typeface="Calibri" panose="020F0502020204030204" pitchFamily="34" charset="0"/>
                <a:cs typeface="Calibri" panose="020F0502020204030204" pitchFamily="34" charset="0"/>
              </a:rPr>
              <a:t>Part 1. Before action is taken</a:t>
            </a:r>
            <a:r>
              <a:rPr lang="en-US" sz="1600" i="1" dirty="0">
                <a:solidFill>
                  <a:schemeClr val="bg1"/>
                </a:solidFill>
                <a:ea typeface="Calibri" panose="020F0502020204030204" pitchFamily="34" charset="0"/>
                <a:cs typeface="Calibri" panose="020F0502020204030204" pitchFamily="34" charset="0"/>
              </a:rPr>
              <a:t> </a:t>
            </a:r>
            <a:r>
              <a:rPr lang="en-US" sz="1600" i="1" dirty="0">
                <a:solidFill>
                  <a:srgbClr val="000000"/>
                </a:solidFill>
                <a:ea typeface="Calibri" panose="020F0502020204030204" pitchFamily="34" charset="0"/>
                <a:cs typeface="Calibri" panose="020F0502020204030204" pitchFamily="34" charset="0"/>
              </a:rPr>
              <a:t>Will Abi do this?</a:t>
            </a:r>
            <a:r>
              <a:rPr lang="en-US" sz="1600" dirty="0">
                <a:solidFill>
                  <a:srgbClr val="000000"/>
                </a:solidFill>
                <a:ea typeface="Calibri" panose="020F0502020204030204" pitchFamily="34" charset="0"/>
                <a:cs typeface="Calibri" panose="020F0502020204030204" pitchFamily="34" charset="0"/>
              </a:rPr>
              <a:t> </a:t>
            </a:r>
            <a:endParaRPr lang="en-US" sz="1600" dirty="0"/>
          </a:p>
        </p:txBody>
      </p:sp>
      <p:pic>
        <p:nvPicPr>
          <p:cNvPr id="3" name="Picture 2" descr="A screenshot of a web page&#10;&#10;AI-generated content may be incorrect.">
            <a:extLst>
              <a:ext uri="{FF2B5EF4-FFF2-40B4-BE49-F238E27FC236}">
                <a16:creationId xmlns:a16="http://schemas.microsoft.com/office/drawing/2014/main" id="{73154C0D-17D9-A9FA-2056-D31FE25EF8D7}"/>
              </a:ext>
            </a:extLst>
          </p:cNvPr>
          <p:cNvPicPr>
            <a:picLocks noChangeAspect="1"/>
          </p:cNvPicPr>
          <p:nvPr/>
        </p:nvPicPr>
        <p:blipFill>
          <a:blip r:embed="rId3"/>
          <a:stretch>
            <a:fillRect/>
          </a:stretch>
        </p:blipFill>
        <p:spPr>
          <a:xfrm>
            <a:off x="714507" y="2861583"/>
            <a:ext cx="5464994" cy="2942689"/>
          </a:xfrm>
          <a:prstGeom prst="rect">
            <a:avLst/>
          </a:prstGeom>
        </p:spPr>
      </p:pic>
      <p:sp>
        <p:nvSpPr>
          <p:cNvPr id="7" name="Google Shape;238;p5">
            <a:extLst>
              <a:ext uri="{FF2B5EF4-FFF2-40B4-BE49-F238E27FC236}">
                <a16:creationId xmlns:a16="http://schemas.microsoft.com/office/drawing/2014/main" id="{948DA5F4-D80D-C32B-A674-BDB624FFA150}"/>
              </a:ext>
            </a:extLst>
          </p:cNvPr>
          <p:cNvSpPr/>
          <p:nvPr/>
        </p:nvSpPr>
        <p:spPr>
          <a:xfrm>
            <a:off x="5433203" y="3016252"/>
            <a:ext cx="746298" cy="579706"/>
          </a:xfrm>
          <a:prstGeom prst="rect">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4411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2CD35-D74D-717E-3997-EB46A1DCBEA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A297DCD-8223-9781-0EEB-8181FCD59D8E}"/>
              </a:ext>
            </a:extLst>
          </p:cNvPr>
          <p:cNvSpPr txBox="1">
            <a:spLocks/>
          </p:cNvSpPr>
          <p:nvPr/>
        </p:nvSpPr>
        <p:spPr>
          <a:xfrm>
            <a:off x="3447004" y="-709985"/>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2" name="Title 1">
            <a:extLst>
              <a:ext uri="{FF2B5EF4-FFF2-40B4-BE49-F238E27FC236}">
                <a16:creationId xmlns:a16="http://schemas.microsoft.com/office/drawing/2014/main" id="{85487A0F-FBF5-5456-970B-68496C6F1A25}"/>
              </a:ext>
            </a:extLst>
          </p:cNvPr>
          <p:cNvSpPr>
            <a:spLocks noGrp="1"/>
          </p:cNvSpPr>
          <p:nvPr>
            <p:ph type="title"/>
          </p:nvPr>
        </p:nvSpPr>
        <p:spPr/>
        <p:txBody>
          <a:bodyPr/>
          <a:lstStyle/>
          <a:p>
            <a:r>
              <a:rPr lang="en-US" dirty="0"/>
              <a:t>Applying </a:t>
            </a:r>
            <a:r>
              <a:rPr lang="en-US" dirty="0" err="1"/>
              <a:t>GenderMag</a:t>
            </a:r>
            <a:r>
              <a:rPr lang="en-US" dirty="0"/>
              <a:t>: Example Walkthrough</a:t>
            </a:r>
          </a:p>
        </p:txBody>
      </p:sp>
      <p:sp>
        <p:nvSpPr>
          <p:cNvPr id="10" name="Content Placeholder 2">
            <a:extLst>
              <a:ext uri="{FF2B5EF4-FFF2-40B4-BE49-F238E27FC236}">
                <a16:creationId xmlns:a16="http://schemas.microsoft.com/office/drawing/2014/main" id="{35C3AEA9-3823-320B-0E5A-14C29F9A47DA}"/>
              </a:ext>
            </a:extLst>
          </p:cNvPr>
          <p:cNvSpPr>
            <a:spLocks noGrp="1"/>
          </p:cNvSpPr>
          <p:nvPr>
            <p:ph idx="1"/>
          </p:nvPr>
        </p:nvSpPr>
        <p:spPr>
          <a:xfrm>
            <a:off x="479425" y="1536020"/>
            <a:ext cx="11233149" cy="5184576"/>
          </a:xfrm>
        </p:spPr>
        <p:txBody>
          <a:bodyPr vert="horz" wrap="square" lIns="0" tIns="0" rIns="0" bIns="0" numCol="1" rtlCol="0" anchor="t" anchorCtr="0" compatLnSpc="1">
            <a:prstTxWarp prst="textNoShape">
              <a:avLst/>
            </a:prstTxWarp>
            <a:noAutofit/>
          </a:bodyPr>
          <a:lstStyle/>
          <a:p>
            <a:pPr>
              <a:lnSpc>
                <a:spcPts val="2400"/>
              </a:lnSpc>
            </a:pPr>
            <a:r>
              <a:rPr lang="en-US" dirty="0"/>
              <a:t>Subgoal 1: Ask a new question</a:t>
            </a:r>
          </a:p>
          <a:p>
            <a:pPr lvl="1">
              <a:lnSpc>
                <a:spcPts val="2400"/>
              </a:lnSpc>
            </a:pPr>
            <a:r>
              <a:rPr lang="en-US" dirty="0"/>
              <a:t>Action 1, Part 2: Click on Ask a new question </a:t>
            </a:r>
          </a:p>
          <a:p>
            <a:pPr>
              <a:lnSpc>
                <a:spcPts val="2400"/>
              </a:lnSpc>
            </a:pPr>
            <a:endParaRPr lang="en-US" sz="1900" dirty="0"/>
          </a:p>
          <a:p>
            <a:pPr marL="0" indent="0">
              <a:lnSpc>
                <a:spcPts val="2400"/>
              </a:lnSpc>
              <a:buNone/>
            </a:pPr>
            <a:endParaRPr lang="en-US" sz="1500" dirty="0"/>
          </a:p>
          <a:p>
            <a:pPr marL="457189" lvl="1" indent="0">
              <a:lnSpc>
                <a:spcPts val="2400"/>
              </a:lnSpc>
              <a:buNone/>
            </a:pPr>
            <a:endParaRPr lang="en-US" sz="1500" dirty="0"/>
          </a:p>
          <a:p>
            <a:pPr marL="0" indent="0">
              <a:lnSpc>
                <a:spcPts val="2400"/>
              </a:lnSpc>
              <a:buNone/>
            </a:pPr>
            <a:endParaRPr lang="en-US" sz="1900" dirty="0"/>
          </a:p>
          <a:p>
            <a:pPr marL="0" indent="0">
              <a:lnSpc>
                <a:spcPts val="2400"/>
              </a:lnSpc>
              <a:buNone/>
            </a:pPr>
            <a:endParaRPr lang="en-US" sz="1900" dirty="0"/>
          </a:p>
          <a:p>
            <a:pPr marL="0" indent="0">
              <a:lnSpc>
                <a:spcPts val="2400"/>
              </a:lnSpc>
              <a:buNone/>
            </a:pPr>
            <a:endParaRPr lang="en-US" sz="1900" dirty="0"/>
          </a:p>
          <a:p>
            <a:pPr lvl="1">
              <a:lnSpc>
                <a:spcPts val="2400"/>
              </a:lnSpc>
            </a:pPr>
            <a:endParaRPr lang="en-US" sz="1500" dirty="0"/>
          </a:p>
        </p:txBody>
      </p:sp>
      <p:graphicFrame>
        <p:nvGraphicFramePr>
          <p:cNvPr id="12" name="Table 11">
            <a:extLst>
              <a:ext uri="{FF2B5EF4-FFF2-40B4-BE49-F238E27FC236}">
                <a16:creationId xmlns:a16="http://schemas.microsoft.com/office/drawing/2014/main" id="{D7EC3265-935A-101B-F0D7-78C6BB140D95}"/>
              </a:ext>
            </a:extLst>
          </p:cNvPr>
          <p:cNvGraphicFramePr>
            <a:graphicFrameLocks noGrp="1"/>
          </p:cNvGraphicFramePr>
          <p:nvPr/>
        </p:nvGraphicFramePr>
        <p:xfrm>
          <a:off x="7300801" y="2700001"/>
          <a:ext cx="4692217" cy="4138684"/>
        </p:xfrm>
        <a:graphic>
          <a:graphicData uri="http://schemas.openxmlformats.org/drawingml/2006/table">
            <a:tbl>
              <a:tblPr firstRow="1" firstCol="1" bandRow="1">
                <a:tableStyleId>{5C22544A-7EE6-4342-B048-85BDC9FD1C3A}</a:tableStyleId>
              </a:tblPr>
              <a:tblGrid>
                <a:gridCol w="883079">
                  <a:extLst>
                    <a:ext uri="{9D8B030D-6E8A-4147-A177-3AD203B41FA5}">
                      <a16:colId xmlns:a16="http://schemas.microsoft.com/office/drawing/2014/main" val="1970534313"/>
                    </a:ext>
                  </a:extLst>
                </a:gridCol>
                <a:gridCol w="2379261">
                  <a:extLst>
                    <a:ext uri="{9D8B030D-6E8A-4147-A177-3AD203B41FA5}">
                      <a16:colId xmlns:a16="http://schemas.microsoft.com/office/drawing/2014/main" val="2432839876"/>
                    </a:ext>
                  </a:extLst>
                </a:gridCol>
                <a:gridCol w="1429877">
                  <a:extLst>
                    <a:ext uri="{9D8B030D-6E8A-4147-A177-3AD203B41FA5}">
                      <a16:colId xmlns:a16="http://schemas.microsoft.com/office/drawing/2014/main" val="3331330013"/>
                    </a:ext>
                  </a:extLst>
                </a:gridCol>
              </a:tblGrid>
              <a:tr h="1370959">
                <a:tc>
                  <a:txBody>
                    <a:bodyPr/>
                    <a:lstStyle/>
                    <a:p>
                      <a:pPr>
                        <a:lnSpc>
                          <a:spcPct val="120000"/>
                        </a:lnSpc>
                        <a:spcAft>
                          <a:spcPts val="0"/>
                        </a:spcAft>
                      </a:pPr>
                      <a:r>
                        <a:rPr lang="en-US" sz="900">
                          <a:solidFill>
                            <a:sysClr val="windowText" lastClr="000000"/>
                          </a:solidFill>
                          <a:effectLst/>
                        </a:rPr>
                        <a:t>☐  Yes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dirty="0">
                          <a:solidFill>
                            <a:sysClr val="windowText" lastClr="000000"/>
                          </a:solidFill>
                          <a:effectLst/>
                        </a:rPr>
                        <a:t>Facets Considered?</a:t>
                      </a:r>
                      <a:endParaRPr lang="en-GB" sz="80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Motivations</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Information Processing Style</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Computer Self-Efficacy</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Attitude Towards Risk</a:t>
                      </a:r>
                      <a:endParaRPr lang="en-GB" sz="800" b="0" dirty="0">
                        <a:solidFill>
                          <a:sysClr val="windowText" lastClr="000000"/>
                        </a:solidFill>
                        <a:effectLst/>
                      </a:endParaRPr>
                    </a:p>
                    <a:p>
                      <a:pPr>
                        <a:lnSpc>
                          <a:spcPct val="120000"/>
                        </a:lnSpc>
                        <a:spcAft>
                          <a:spcPts val="0"/>
                        </a:spcAft>
                        <a:tabLst>
                          <a:tab pos="168910" algn="l"/>
                        </a:tabLst>
                      </a:pPr>
                      <a:r>
                        <a:rPr lang="en-US" sz="900" b="0" dirty="0">
                          <a:solidFill>
                            <a:sysClr val="windowText" lastClr="000000"/>
                          </a:solidFill>
                          <a:effectLst/>
                        </a:rPr>
                        <a:t>☐	Learning: by Process vs. by Tinkering</a:t>
                      </a:r>
                      <a:endParaRPr lang="en-GB" sz="800" b="0" dirty="0">
                        <a:solidFill>
                          <a:sysClr val="windowText" lastClr="000000"/>
                        </a:solidFill>
                        <a:effectLst/>
                      </a:endParaRPr>
                    </a:p>
                    <a:p>
                      <a:pPr>
                        <a:lnSpc>
                          <a:spcPct val="120000"/>
                        </a:lnSpc>
                        <a:spcAft>
                          <a:spcPts val="0"/>
                        </a:spcAft>
                      </a:pPr>
                      <a:r>
                        <a:rPr lang="en-US" sz="900" b="0" dirty="0">
                          <a:solidFill>
                            <a:sysClr val="windowText" lastClr="000000"/>
                          </a:solidFill>
                          <a:effectLst/>
                        </a:rPr>
                        <a:t>☐  None of the above</a:t>
                      </a:r>
                      <a:endParaRPr lang="en-GB" sz="800" b="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l">
                        <a:lnSpc>
                          <a:spcPct val="120000"/>
                        </a:lnSpc>
                        <a:spcAft>
                          <a:spcPts val="0"/>
                        </a:spcAft>
                      </a:pPr>
                      <a:r>
                        <a:rPr lang="en-US" sz="900">
                          <a:solidFill>
                            <a:sysClr val="windowText" lastClr="000000"/>
                          </a:solidFill>
                          <a:effectLst/>
                        </a:rPr>
                        <a:t>Why?</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332460028"/>
                  </a:ext>
                </a:extLst>
              </a:tr>
              <a:tr h="1241777">
                <a:tc>
                  <a:txBody>
                    <a:bodyPr/>
                    <a:lstStyle/>
                    <a:p>
                      <a:pPr>
                        <a:lnSpc>
                          <a:spcPct val="120000"/>
                        </a:lnSpc>
                        <a:spcAft>
                          <a:spcPts val="0"/>
                        </a:spcAft>
                      </a:pPr>
                      <a:r>
                        <a:rPr lang="en-US" sz="900">
                          <a:solidFill>
                            <a:sysClr val="windowText" lastClr="000000"/>
                          </a:solidFill>
                          <a:effectLst/>
                        </a:rPr>
                        <a:t>☐  Maybe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a:solidFill>
                            <a:sysClr val="windowText" lastClr="000000"/>
                          </a:solidFill>
                          <a:effectLst/>
                        </a:rPr>
                        <a:t>☐	Motivations</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Information Processing Style</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Computer Self-Efficacy</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Attitude Towards Risk</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Learning: by Process vs. by Tinkering</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None of the above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ctr">
                        <a:lnSpc>
                          <a:spcPct val="120000"/>
                        </a:lnSpc>
                        <a:spcAft>
                          <a:spcPts val="0"/>
                        </a:spcAft>
                      </a:pPr>
                      <a:r>
                        <a:rPr lang="en-US" sz="900">
                          <a:solidFill>
                            <a:sysClr val="windowText" lastClr="000000"/>
                          </a:solidFill>
                          <a:effectLst/>
                        </a:rPr>
                        <a:t> </a:t>
                      </a:r>
                      <a:endParaRPr lang="en-GB" sz="800">
                        <a:solidFill>
                          <a:sysClr val="windowText" lastClr="000000"/>
                        </a:solidFill>
                        <a:effectLst/>
                      </a:endParaRPr>
                    </a:p>
                    <a:p>
                      <a:pPr algn="ctr">
                        <a:lnSpc>
                          <a:spcPct val="120000"/>
                        </a:lnSpc>
                        <a:spcAft>
                          <a:spcPts val="0"/>
                        </a:spcAft>
                      </a:pPr>
                      <a:r>
                        <a:rPr lang="en-US" sz="900">
                          <a:solidFill>
                            <a:sysClr val="windowText" lastClr="000000"/>
                          </a:solidFill>
                          <a:effectLst/>
                        </a:rPr>
                        <a:t>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2045472174"/>
                  </a:ext>
                </a:extLst>
              </a:tr>
              <a:tr h="1525948">
                <a:tc>
                  <a:txBody>
                    <a:bodyPr/>
                    <a:lstStyle/>
                    <a:p>
                      <a:pPr>
                        <a:lnSpc>
                          <a:spcPct val="120000"/>
                        </a:lnSpc>
                        <a:spcAft>
                          <a:spcPts val="0"/>
                        </a:spcAft>
                      </a:pPr>
                      <a:r>
                        <a:rPr lang="en-US" sz="900">
                          <a:solidFill>
                            <a:sysClr val="windowText" lastClr="000000"/>
                          </a:solidFill>
                          <a:effectLst/>
                        </a:rPr>
                        <a:t>☐  No</a:t>
                      </a:r>
                      <a:endParaRPr lang="en-GB" sz="800">
                        <a:solidFill>
                          <a:sysClr val="windowText" lastClr="000000"/>
                        </a:solidFill>
                        <a:effectLst/>
                      </a:endParaRPr>
                    </a:p>
                    <a:p>
                      <a:pPr algn="ctr">
                        <a:lnSpc>
                          <a:spcPct val="120000"/>
                        </a:lnSpc>
                        <a:spcAft>
                          <a:spcPts val="0"/>
                        </a:spcAft>
                      </a:pPr>
                      <a:r>
                        <a:rPr lang="en-US" sz="900">
                          <a:solidFill>
                            <a:sysClr val="windowText" lastClr="000000"/>
                          </a:solidFill>
                          <a:effectLst/>
                        </a:rPr>
                        <a:t> </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nSpc>
                          <a:spcPct val="120000"/>
                        </a:lnSpc>
                        <a:spcAft>
                          <a:spcPts val="0"/>
                        </a:spcAft>
                        <a:tabLst>
                          <a:tab pos="168910" algn="l"/>
                        </a:tabLst>
                      </a:pPr>
                      <a:r>
                        <a:rPr lang="en-US" sz="900">
                          <a:solidFill>
                            <a:sysClr val="windowText" lastClr="000000"/>
                          </a:solidFill>
                          <a:effectLst/>
                        </a:rPr>
                        <a:t>☐	Motivations</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Information Processing Style</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Computer Self-Efficacy</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Attitude Towards Risk</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Learning: by Process vs. by Tinkering</a:t>
                      </a:r>
                      <a:endParaRPr lang="en-GB" sz="800">
                        <a:solidFill>
                          <a:sysClr val="windowText" lastClr="000000"/>
                        </a:solidFill>
                        <a:effectLst/>
                      </a:endParaRPr>
                    </a:p>
                    <a:p>
                      <a:pPr>
                        <a:lnSpc>
                          <a:spcPct val="120000"/>
                        </a:lnSpc>
                        <a:spcAft>
                          <a:spcPts val="0"/>
                        </a:spcAft>
                        <a:tabLst>
                          <a:tab pos="168910" algn="l"/>
                        </a:tabLst>
                      </a:pPr>
                      <a:r>
                        <a:rPr lang="en-US" sz="900">
                          <a:solidFill>
                            <a:sysClr val="windowText" lastClr="000000"/>
                          </a:solidFill>
                          <a:effectLst/>
                        </a:rPr>
                        <a:t>☐  None of the above</a:t>
                      </a:r>
                      <a:endParaRPr lang="en-GB" sz="800" i="1">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tc>
                  <a:txBody>
                    <a:bodyPr/>
                    <a:lstStyle/>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dirty="0">
                        <a:solidFill>
                          <a:sysClr val="windowText" lastClr="000000"/>
                        </a:solidFill>
                        <a:effectLst/>
                      </a:endParaRPr>
                    </a:p>
                    <a:p>
                      <a:pPr algn="ctr">
                        <a:lnSpc>
                          <a:spcPct val="120000"/>
                        </a:lnSpc>
                        <a:spcAft>
                          <a:spcPts val="0"/>
                        </a:spcAft>
                      </a:pPr>
                      <a:r>
                        <a:rPr lang="en-US" sz="900" dirty="0">
                          <a:solidFill>
                            <a:sysClr val="windowText" lastClr="000000"/>
                          </a:solidFill>
                          <a:effectLst/>
                        </a:rPr>
                        <a:t> </a:t>
                      </a:r>
                      <a:endParaRPr lang="en-GB" sz="800" i="1"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oFill/>
                  </a:tcPr>
                </a:tc>
                <a:extLst>
                  <a:ext uri="{0D108BD9-81ED-4DB2-BD59-A6C34878D82A}">
                    <a16:rowId xmlns:a16="http://schemas.microsoft.com/office/drawing/2014/main" val="352694601"/>
                  </a:ext>
                </a:extLst>
              </a:tr>
            </a:tbl>
          </a:graphicData>
        </a:graphic>
      </p:graphicFrame>
      <p:sp>
        <p:nvSpPr>
          <p:cNvPr id="13" name="Rectangle 12">
            <a:extLst>
              <a:ext uri="{FF2B5EF4-FFF2-40B4-BE49-F238E27FC236}">
                <a16:creationId xmlns:a16="http://schemas.microsoft.com/office/drawing/2014/main" id="{6B1160C0-1681-677F-81BD-99D9C37A2110}"/>
              </a:ext>
            </a:extLst>
          </p:cNvPr>
          <p:cNvSpPr/>
          <p:nvPr/>
        </p:nvSpPr>
        <p:spPr>
          <a:xfrm>
            <a:off x="7284174" y="1980002"/>
            <a:ext cx="4492713" cy="787203"/>
          </a:xfrm>
          <a:prstGeom prst="rect">
            <a:avLst/>
          </a:prstGeom>
          <a:solidFill>
            <a:schemeClr val="accent2">
              <a:lumMod val="20000"/>
              <a:lumOff val="80000"/>
            </a:schemeClr>
          </a:solidFill>
        </p:spPr>
        <p:txBody>
          <a:bodyPr wrap="square">
            <a:spAutoFit/>
          </a:bodyPr>
          <a:lstStyle/>
          <a:p>
            <a:pPr>
              <a:lnSpc>
                <a:spcPts val="1300"/>
              </a:lnSpc>
              <a:spcAft>
                <a:spcPts val="100"/>
              </a:spcAft>
            </a:pPr>
            <a:r>
              <a:rPr lang="en-US" sz="1600" dirty="0">
                <a:solidFill>
                  <a:srgbClr val="000000"/>
                </a:solidFill>
                <a:ea typeface="Times New Roman" panose="02020603050405020304" pitchFamily="18" charset="0"/>
                <a:cs typeface="Calibri Light" panose="020F0302020204030204" pitchFamily="34" charset="0"/>
              </a:rPr>
              <a:t>Action: </a:t>
            </a:r>
            <a:r>
              <a:rPr lang="en-US" sz="1600" b="1" i="1" dirty="0">
                <a:solidFill>
                  <a:srgbClr val="000000"/>
                </a:solidFill>
                <a:ea typeface="Times New Roman" panose="02020603050405020304" pitchFamily="18" charset="0"/>
                <a:cs typeface="Calibri Light" panose="020F0302020204030204" pitchFamily="34" charset="0"/>
              </a:rPr>
              <a:t>Click on Ask a new question button</a:t>
            </a:r>
            <a:br>
              <a:rPr lang="en-US" sz="1600" b="1" i="1" dirty="0">
                <a:solidFill>
                  <a:srgbClr val="000000"/>
                </a:solidFill>
                <a:ea typeface="Times New Roman" panose="02020603050405020304" pitchFamily="18" charset="0"/>
                <a:cs typeface="Calibri Light" panose="020F0302020204030204" pitchFamily="34" charset="0"/>
              </a:rPr>
            </a:br>
            <a:endParaRPr lang="en-GB" sz="1600" b="1" i="1" dirty="0">
              <a:solidFill>
                <a:srgbClr val="1F3864"/>
              </a:solidFill>
              <a:ea typeface="Times New Roman" panose="02020603050405020304" pitchFamily="18" charset="0"/>
              <a:cs typeface="Times New Roman" panose="02020603050405020304" pitchFamily="18" charset="0"/>
            </a:endParaRPr>
          </a:p>
          <a:p>
            <a:pPr>
              <a:lnSpc>
                <a:spcPts val="1300"/>
              </a:lnSpc>
              <a:spcAft>
                <a:spcPts val="100"/>
              </a:spcAft>
            </a:pPr>
            <a:r>
              <a:rPr lang="en-US" sz="1600" i="1" dirty="0">
                <a:solidFill>
                  <a:schemeClr val="bg1"/>
                </a:solidFill>
                <a:highlight>
                  <a:srgbClr val="FF0000"/>
                </a:highlight>
                <a:ea typeface="Calibri" panose="020F0502020204030204" pitchFamily="34" charset="0"/>
                <a:cs typeface="Calibri" panose="020F0502020204030204" pitchFamily="34" charset="0"/>
              </a:rPr>
              <a:t>Part 2. After action will Abi know she did the right thing?</a:t>
            </a:r>
            <a:r>
              <a:rPr lang="en-US" sz="1600" dirty="0">
                <a:solidFill>
                  <a:srgbClr val="000000"/>
                </a:solidFill>
                <a:ea typeface="Calibri" panose="020F0502020204030204" pitchFamily="34" charset="0"/>
                <a:cs typeface="Calibri" panose="020F0502020204030204" pitchFamily="34" charset="0"/>
              </a:rPr>
              <a:t> </a:t>
            </a:r>
            <a:endParaRPr lang="en-US" sz="1600" dirty="0"/>
          </a:p>
        </p:txBody>
      </p:sp>
      <p:pic>
        <p:nvPicPr>
          <p:cNvPr id="6" name="Picture 5" descr="A screenshot of a login form&#10;&#10;AI-generated content may be incorrect.">
            <a:extLst>
              <a:ext uri="{FF2B5EF4-FFF2-40B4-BE49-F238E27FC236}">
                <a16:creationId xmlns:a16="http://schemas.microsoft.com/office/drawing/2014/main" id="{E428A91F-C684-A88F-4B02-E644B9716B06}"/>
              </a:ext>
            </a:extLst>
          </p:cNvPr>
          <p:cNvPicPr>
            <a:picLocks noChangeAspect="1"/>
          </p:cNvPicPr>
          <p:nvPr/>
        </p:nvPicPr>
        <p:blipFill>
          <a:blip r:embed="rId3"/>
          <a:stretch>
            <a:fillRect/>
          </a:stretch>
        </p:blipFill>
        <p:spPr>
          <a:xfrm>
            <a:off x="1235033" y="2207709"/>
            <a:ext cx="3503222" cy="4239994"/>
          </a:xfrm>
          <a:prstGeom prst="rect">
            <a:avLst/>
          </a:prstGeom>
        </p:spPr>
      </p:pic>
    </p:spTree>
    <p:extLst>
      <p:ext uri="{BB962C8B-B14F-4D97-AF65-F5344CB8AC3E}">
        <p14:creationId xmlns:p14="http://schemas.microsoft.com/office/powerpoint/2010/main" val="98013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9915-D9DE-134A-9822-A87777D40DFA}"/>
              </a:ext>
            </a:extLst>
          </p:cNvPr>
          <p:cNvSpPr>
            <a:spLocks noGrp="1"/>
          </p:cNvSpPr>
          <p:nvPr>
            <p:ph type="title"/>
          </p:nvPr>
        </p:nvSpPr>
        <p:spPr/>
        <p:txBody>
          <a:bodyPr/>
          <a:lstStyle/>
          <a:p>
            <a:r>
              <a:rPr lang="en-US" dirty="0"/>
              <a:t>Debrief</a:t>
            </a:r>
            <a:br>
              <a:rPr lang="en-US" dirty="0"/>
            </a:br>
            <a:endParaRPr lang="en-US" dirty="0"/>
          </a:p>
        </p:txBody>
      </p:sp>
      <p:sp>
        <p:nvSpPr>
          <p:cNvPr id="3" name="Content Placeholder 2">
            <a:extLst>
              <a:ext uri="{FF2B5EF4-FFF2-40B4-BE49-F238E27FC236}">
                <a16:creationId xmlns:a16="http://schemas.microsoft.com/office/drawing/2014/main" id="{DCAD8F07-1F2F-7A42-8E21-68F2E8EA87CA}"/>
              </a:ext>
            </a:extLst>
          </p:cNvPr>
          <p:cNvSpPr>
            <a:spLocks noGrp="1"/>
          </p:cNvSpPr>
          <p:nvPr>
            <p:ph idx="1"/>
          </p:nvPr>
        </p:nvSpPr>
        <p:spPr/>
        <p:txBody>
          <a:bodyPr>
            <a:normAutofit/>
          </a:bodyPr>
          <a:lstStyle/>
          <a:p>
            <a:r>
              <a:rPr lang="en-US" sz="2400" dirty="0"/>
              <a:t>How to identify gender-inclusion issues:</a:t>
            </a:r>
          </a:p>
          <a:p>
            <a:pPr lvl="1"/>
            <a:r>
              <a:rPr lang="en-US" dirty="0"/>
              <a:t>All the “no” and “maybe” answers on the forms </a:t>
            </a:r>
            <a:r>
              <a:rPr lang="en-US" b="1" dirty="0"/>
              <a:t>with</a:t>
            </a:r>
            <a:r>
              <a:rPr lang="en-US" dirty="0"/>
              <a:t> a facet checked. </a:t>
            </a:r>
          </a:p>
          <a:p>
            <a:r>
              <a:rPr lang="en-US" sz="2400" dirty="0"/>
              <a:t>How to identify usability issues</a:t>
            </a:r>
          </a:p>
          <a:p>
            <a:pPr lvl="1"/>
            <a:r>
              <a:rPr lang="en-US" dirty="0"/>
              <a:t>All the “no” and “maybe” answers on the forms </a:t>
            </a:r>
            <a:r>
              <a:rPr lang="en-US" b="1" dirty="0"/>
              <a:t>without</a:t>
            </a:r>
            <a:r>
              <a:rPr lang="en-US" dirty="0"/>
              <a:t> a facet checked. </a:t>
            </a:r>
          </a:p>
          <a:p>
            <a:r>
              <a:rPr lang="en-US" sz="2400" dirty="0"/>
              <a:t>Prioritization of issues:</a:t>
            </a:r>
          </a:p>
          <a:p>
            <a:pPr lvl="1"/>
            <a:r>
              <a:rPr lang="en-US" dirty="0"/>
              <a:t>All the “no” answers point to definite issues that can be blockers in the path to what the user wants to achieve. Should resolve these fairly quickly.</a:t>
            </a:r>
          </a:p>
          <a:p>
            <a:pPr lvl="1"/>
            <a:r>
              <a:rPr lang="en-US" dirty="0"/>
              <a:t>All the “maybe” answers point to potential problems that users might encounter. They might be slowed down in achieving want they want to do and so you should try to resolve these but it’s not a top priority.</a:t>
            </a:r>
          </a:p>
        </p:txBody>
      </p:sp>
    </p:spTree>
    <p:extLst>
      <p:ext uri="{BB962C8B-B14F-4D97-AF65-F5344CB8AC3E}">
        <p14:creationId xmlns:p14="http://schemas.microsoft.com/office/powerpoint/2010/main" val="2753364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1901371" y="-439139"/>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9" name="Title 8">
            <a:extLst>
              <a:ext uri="{FF2B5EF4-FFF2-40B4-BE49-F238E27FC236}">
                <a16:creationId xmlns:a16="http://schemas.microsoft.com/office/drawing/2014/main" id="{CC29F94F-3325-B44E-B5C4-02BB6CBBDC17}"/>
              </a:ext>
            </a:extLst>
          </p:cNvPr>
          <p:cNvSpPr>
            <a:spLocks noGrp="1"/>
          </p:cNvSpPr>
          <p:nvPr>
            <p:ph type="title"/>
          </p:nvPr>
        </p:nvSpPr>
        <p:spPr>
          <a:xfrm>
            <a:off x="511738" y="356659"/>
            <a:ext cx="11230941" cy="864096"/>
          </a:xfrm>
        </p:spPr>
        <p:txBody>
          <a:bodyPr>
            <a:normAutofit fontScale="90000"/>
          </a:bodyPr>
          <a:lstStyle/>
          <a:p>
            <a:r>
              <a:rPr lang="en-US" dirty="0"/>
              <a:t>The Walkthrough: Ground rules</a:t>
            </a:r>
            <a:br>
              <a:rPr lang="en-US" dirty="0"/>
            </a:br>
            <a:endParaRPr lang="en-US" dirty="0"/>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Autofit/>
          </a:bodyPr>
          <a:lstStyle/>
          <a:p>
            <a:r>
              <a:rPr lang="en-US" dirty="0"/>
              <a:t>Five things to remember are: </a:t>
            </a:r>
          </a:p>
          <a:p>
            <a:pPr marL="0" indent="0">
              <a:buNone/>
            </a:pPr>
            <a:r>
              <a:rPr lang="en-US" dirty="0"/>
              <a:t>1. Stay true to the persona.</a:t>
            </a:r>
          </a:p>
          <a:p>
            <a:pPr lvl="1"/>
            <a:r>
              <a:rPr lang="en-US" dirty="0"/>
              <a:t>It’s not about what you or people you know might do.</a:t>
            </a:r>
          </a:p>
          <a:p>
            <a:pPr marL="0" indent="0">
              <a:buNone/>
            </a:pPr>
            <a:r>
              <a:rPr lang="en-US" dirty="0"/>
              <a:t>2. Follow the sequence.</a:t>
            </a:r>
          </a:p>
          <a:p>
            <a:pPr lvl="1"/>
            <a:r>
              <a:rPr lang="en-US" dirty="0"/>
              <a:t>Don’t try to predict a sequence of events that the persona might follow. </a:t>
            </a:r>
          </a:p>
          <a:p>
            <a:pPr lvl="1"/>
            <a:r>
              <a:rPr lang="en-US" dirty="0"/>
              <a:t>Only evaluate the set of actions the designer or developer wants the persona to do.</a:t>
            </a:r>
          </a:p>
          <a:p>
            <a:pPr marL="0" indent="0">
              <a:buNone/>
            </a:pPr>
            <a:r>
              <a:rPr lang="en-US" dirty="0"/>
              <a:t>3. Answer every question.</a:t>
            </a:r>
          </a:p>
          <a:p>
            <a:pPr lvl="1"/>
            <a:r>
              <a:rPr lang="en-US" dirty="0"/>
              <a:t>Don’t skip any question or step.</a:t>
            </a:r>
          </a:p>
          <a:p>
            <a:pPr lvl="1"/>
            <a:r>
              <a:rPr lang="en-US" dirty="0"/>
              <a:t>Answer them all as if your persona has gone this far.</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49351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2C19BA-4748-D44A-AC8C-FDB2A2AF9A27}"/>
              </a:ext>
            </a:extLst>
          </p:cNvPr>
          <p:cNvSpPr txBox="1">
            <a:spLocks/>
          </p:cNvSpPr>
          <p:nvPr/>
        </p:nvSpPr>
        <p:spPr>
          <a:xfrm>
            <a:off x="2329016" y="-709985"/>
            <a:ext cx="5706272"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sp>
        <p:nvSpPr>
          <p:cNvPr id="9" name="Title 8">
            <a:extLst>
              <a:ext uri="{FF2B5EF4-FFF2-40B4-BE49-F238E27FC236}">
                <a16:creationId xmlns:a16="http://schemas.microsoft.com/office/drawing/2014/main" id="{A2A8DA64-6E67-D84F-A8F3-55A4945FA4B0}"/>
              </a:ext>
            </a:extLst>
          </p:cNvPr>
          <p:cNvSpPr>
            <a:spLocks noGrp="1"/>
          </p:cNvSpPr>
          <p:nvPr>
            <p:ph type="title"/>
          </p:nvPr>
        </p:nvSpPr>
        <p:spPr>
          <a:xfrm>
            <a:off x="511738" y="356659"/>
            <a:ext cx="11230941" cy="864096"/>
          </a:xfrm>
        </p:spPr>
        <p:txBody>
          <a:bodyPr/>
          <a:lstStyle/>
          <a:p>
            <a:r>
              <a:rPr lang="en-US" dirty="0"/>
              <a:t>The Walkthrough: Ground rules</a:t>
            </a:r>
          </a:p>
        </p:txBody>
      </p:sp>
      <p:sp>
        <p:nvSpPr>
          <p:cNvPr id="10" name="Content Placeholder 2">
            <a:extLst>
              <a:ext uri="{FF2B5EF4-FFF2-40B4-BE49-F238E27FC236}">
                <a16:creationId xmlns:a16="http://schemas.microsoft.com/office/drawing/2014/main" id="{EA9B1348-DB79-D842-824A-FA6EFD7A6381}"/>
              </a:ext>
            </a:extLst>
          </p:cNvPr>
          <p:cNvSpPr>
            <a:spLocks noGrp="1"/>
          </p:cNvSpPr>
          <p:nvPr>
            <p:ph idx="1"/>
          </p:nvPr>
        </p:nvSpPr>
        <p:spPr>
          <a:xfrm>
            <a:off x="511738" y="1316765"/>
            <a:ext cx="11233149" cy="5184576"/>
          </a:xfrm>
        </p:spPr>
        <p:txBody>
          <a:bodyPr vert="horz" wrap="square" lIns="0" tIns="0" rIns="0" bIns="0" numCol="1" rtlCol="0" anchor="t" anchorCtr="0" compatLnSpc="1">
            <a:prstTxWarp prst="textNoShape">
              <a:avLst/>
            </a:prstTxWarp>
            <a:normAutofit/>
          </a:bodyPr>
          <a:lstStyle/>
          <a:p>
            <a:pPr marL="0" indent="0">
              <a:buNone/>
            </a:pPr>
            <a:r>
              <a:rPr lang="en-US" dirty="0"/>
              <a:t>4.  Just find the issues</a:t>
            </a:r>
          </a:p>
          <a:p>
            <a:pPr lvl="1"/>
            <a:r>
              <a:rPr lang="en-US" dirty="0"/>
              <a:t>Don’t try to fix issues during the walkthrough; wait until you’re finished.</a:t>
            </a:r>
          </a:p>
          <a:p>
            <a:pPr marL="0" indent="0">
              <a:buNone/>
            </a:pPr>
            <a:r>
              <a:rPr lang="en-US" dirty="0"/>
              <a:t>5. You don’t have to agree with each other </a:t>
            </a:r>
          </a:p>
          <a:p>
            <a:pPr lvl="1"/>
            <a:r>
              <a:rPr lang="en-US" dirty="0"/>
              <a:t>This is not an exercise in consensus building. If one person in a team finds an issue, chances are a percentage of users will have that issue too. Note them all during the walkthrough.  </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717333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GB" altLang="en-US">
                <a:ea typeface="ＭＳ Ｐゴシック" charset="-128"/>
              </a:rPr>
              <a:t>Reading</a:t>
            </a:r>
          </a:p>
        </p:txBody>
      </p:sp>
      <p:sp>
        <p:nvSpPr>
          <p:cNvPr id="41986" name="Rectangle 3"/>
          <p:cNvSpPr>
            <a:spLocks noGrp="1" noChangeArrowheads="1"/>
          </p:cNvSpPr>
          <p:nvPr>
            <p:ph idx="1"/>
          </p:nvPr>
        </p:nvSpPr>
        <p:spPr/>
        <p:txBody>
          <a:bodyPr>
            <a:normAutofit/>
          </a:bodyPr>
          <a:lstStyle/>
          <a:p>
            <a:pPr marL="457200" lvl="1" indent="0">
              <a:buNone/>
            </a:pPr>
            <a:r>
              <a:rPr lang="en-GB" altLang="en-US" dirty="0">
                <a:ea typeface="ＭＳ Ｐゴシック" charset="-128"/>
              </a:rPr>
              <a:t>Burnett et al. (2016) </a:t>
            </a:r>
            <a:r>
              <a:rPr lang="en-GB" altLang="en-US" dirty="0" err="1">
                <a:ea typeface="ＭＳ Ｐゴシック" charset="-128"/>
              </a:rPr>
              <a:t>GenderMag</a:t>
            </a:r>
            <a:r>
              <a:rPr lang="en-GB" altLang="en-US" dirty="0">
                <a:ea typeface="ＭＳ Ｐゴシック" charset="-128"/>
              </a:rPr>
              <a:t>: A Method for Evaluating Software's Gender Inclusiveness. Interacting with Computers.</a:t>
            </a:r>
            <a:endParaRPr lang="en-US" altLang="en-US" sz="2000" dirty="0">
              <a:ea typeface="ＭＳ Ｐゴシック" charset="-128"/>
            </a:endParaRPr>
          </a:p>
          <a:p>
            <a:pPr lvl="1"/>
            <a:endParaRPr lang="en-GB" altLang="en-US" sz="2000" dirty="0">
              <a:ea typeface="ＭＳ Ｐゴシック" charset="-128"/>
            </a:endParaRPr>
          </a:p>
        </p:txBody>
      </p:sp>
    </p:spTree>
    <p:extLst>
      <p:ext uri="{BB962C8B-B14F-4D97-AF65-F5344CB8AC3E}">
        <p14:creationId xmlns:p14="http://schemas.microsoft.com/office/powerpoint/2010/main" val="344695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87CF2-29DC-2444-9E8A-03D716EBA3CA}"/>
              </a:ext>
            </a:extLst>
          </p:cNvPr>
          <p:cNvSpPr>
            <a:spLocks noGrp="1"/>
          </p:cNvSpPr>
          <p:nvPr>
            <p:ph sz="half" idx="1"/>
          </p:nvPr>
        </p:nvSpPr>
        <p:spPr/>
        <p:txBody>
          <a:bodyPr vert="horz" wrap="square" lIns="0" tIns="0" rIns="0" bIns="0" numCol="1" rtlCol="0" anchor="t" anchorCtr="0" compatLnSpc="1">
            <a:prstTxWarp prst="textNoShape">
              <a:avLst/>
            </a:prstTxWarp>
            <a:normAutofit/>
          </a:bodyPr>
          <a:lstStyle/>
          <a:p>
            <a:pPr marL="0" indent="0">
              <a:buNone/>
            </a:pPr>
            <a:r>
              <a:rPr lang="en-US" dirty="0"/>
              <a:t>Where gender is acknowledged, the tendency is to apply a “pink it and shrink it” approach to design.</a:t>
            </a:r>
          </a:p>
          <a:p>
            <a:pPr marL="0" indent="0">
              <a:buNone/>
            </a:pPr>
            <a:endParaRPr lang="en-US" dirty="0"/>
          </a:p>
          <a:p>
            <a:r>
              <a:rPr lang="en-US" dirty="0"/>
              <a:t>Aesthetics become </a:t>
            </a:r>
            <a:r>
              <a:rPr lang="en-US" dirty="0" err="1"/>
              <a:t>genderised</a:t>
            </a:r>
            <a:r>
              <a:rPr lang="en-US" dirty="0"/>
              <a:t>.</a:t>
            </a:r>
          </a:p>
        </p:txBody>
      </p:sp>
      <p:sp>
        <p:nvSpPr>
          <p:cNvPr id="8" name="Content Placeholder 7">
            <a:extLst>
              <a:ext uri="{FF2B5EF4-FFF2-40B4-BE49-F238E27FC236}">
                <a16:creationId xmlns:a16="http://schemas.microsoft.com/office/drawing/2014/main" id="{CD493AFA-0D5F-554C-95CA-C792BF8FEDB7}"/>
              </a:ext>
            </a:extLst>
          </p:cNvPr>
          <p:cNvSpPr>
            <a:spLocks noGrp="1"/>
          </p:cNvSpPr>
          <p:nvPr>
            <p:ph sz="half" idx="2"/>
          </p:nvPr>
        </p:nvSpPr>
        <p:spPr/>
        <p:txBody>
          <a:bodyPr/>
          <a:lstStyle/>
          <a:p>
            <a:endParaRPr lang="en-US"/>
          </a:p>
        </p:txBody>
      </p:sp>
      <p:sp>
        <p:nvSpPr>
          <p:cNvPr id="12" name="Title 11">
            <a:extLst>
              <a:ext uri="{FF2B5EF4-FFF2-40B4-BE49-F238E27FC236}">
                <a16:creationId xmlns:a16="http://schemas.microsoft.com/office/drawing/2014/main" id="{33EDA975-0751-5348-B653-F65E5B3CC6A2}"/>
              </a:ext>
            </a:extLst>
          </p:cNvPr>
          <p:cNvSpPr>
            <a:spLocks noGrp="1"/>
          </p:cNvSpPr>
          <p:nvPr>
            <p:ph type="title"/>
          </p:nvPr>
        </p:nvSpPr>
        <p:spPr/>
        <p:txBody>
          <a:bodyPr/>
          <a:lstStyle/>
          <a:p>
            <a:r>
              <a:rPr lang="en-US" dirty="0"/>
              <a:t>“Pink it and shrink it”</a:t>
            </a:r>
          </a:p>
        </p:txBody>
      </p:sp>
      <p:sp>
        <p:nvSpPr>
          <p:cNvPr id="5" name="Title 1">
            <a:extLst>
              <a:ext uri="{FF2B5EF4-FFF2-40B4-BE49-F238E27FC236}">
                <a16:creationId xmlns:a16="http://schemas.microsoft.com/office/drawing/2014/main" id="{2C2C19BA-4748-D44A-AC8C-FDB2A2AF9A27}"/>
              </a:ext>
            </a:extLst>
          </p:cNvPr>
          <p:cNvSpPr txBox="1">
            <a:spLocks/>
          </p:cNvSpPr>
          <p:nvPr/>
        </p:nvSpPr>
        <p:spPr>
          <a:xfrm>
            <a:off x="385915" y="5582245"/>
            <a:ext cx="5467820"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pic>
        <p:nvPicPr>
          <p:cNvPr id="4" name="Picture 3" descr="a bright pink drill">
            <a:extLst>
              <a:ext uri="{FF2B5EF4-FFF2-40B4-BE49-F238E27FC236}">
                <a16:creationId xmlns:a16="http://schemas.microsoft.com/office/drawing/2014/main" id="{C487B3F3-9A35-3248-8D04-FE50F8D9C239}"/>
              </a:ext>
            </a:extLst>
          </p:cNvPr>
          <p:cNvPicPr>
            <a:picLocks noChangeAspect="1"/>
          </p:cNvPicPr>
          <p:nvPr/>
        </p:nvPicPr>
        <p:blipFill>
          <a:blip r:embed="rId3"/>
          <a:stretch>
            <a:fillRect/>
          </a:stretch>
        </p:blipFill>
        <p:spPr>
          <a:xfrm>
            <a:off x="5853735" y="1415661"/>
            <a:ext cx="6096000" cy="4656667"/>
          </a:xfrm>
          <a:prstGeom prst="rect">
            <a:avLst/>
          </a:prstGeom>
        </p:spPr>
      </p:pic>
    </p:spTree>
    <p:extLst>
      <p:ext uri="{BB962C8B-B14F-4D97-AF65-F5344CB8AC3E}">
        <p14:creationId xmlns:p14="http://schemas.microsoft.com/office/powerpoint/2010/main" val="367089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87CF2-29DC-2444-9E8A-03D716EBA3CA}"/>
              </a:ext>
            </a:extLst>
          </p:cNvPr>
          <p:cNvSpPr>
            <a:spLocks noGrp="1"/>
          </p:cNvSpPr>
          <p:nvPr>
            <p:ph sz="half" idx="1"/>
          </p:nvPr>
        </p:nvSpPr>
        <p:spPr/>
        <p:txBody>
          <a:bodyPr vert="horz" wrap="square" lIns="0" tIns="0" rIns="0" bIns="0" numCol="1" rtlCol="0" anchor="t" anchorCtr="0" compatLnSpc="1">
            <a:prstTxWarp prst="textNoShape">
              <a:avLst/>
            </a:prstTxWarp>
            <a:normAutofit/>
          </a:bodyPr>
          <a:lstStyle/>
          <a:p>
            <a:r>
              <a:rPr lang="en-US" dirty="0"/>
              <a:t>Gender is often perceived as binary.</a:t>
            </a:r>
          </a:p>
          <a:p>
            <a:r>
              <a:rPr lang="en-US" dirty="0"/>
              <a:t>Choose between two options: </a:t>
            </a:r>
            <a:br>
              <a:rPr lang="en-US" dirty="0"/>
            </a:br>
            <a:r>
              <a:rPr lang="en-US" dirty="0"/>
              <a:t>Male or Female.</a:t>
            </a:r>
          </a:p>
          <a:p>
            <a:r>
              <a:rPr lang="en-US" dirty="0"/>
              <a:t>Features associated with these binary choices can constrain use. </a:t>
            </a:r>
          </a:p>
        </p:txBody>
      </p:sp>
      <p:sp>
        <p:nvSpPr>
          <p:cNvPr id="17" name="Content Placeholder 16">
            <a:extLst>
              <a:ext uri="{FF2B5EF4-FFF2-40B4-BE49-F238E27FC236}">
                <a16:creationId xmlns:a16="http://schemas.microsoft.com/office/drawing/2014/main" id="{1E61C015-69EC-8041-839F-346CC580DEC8}"/>
              </a:ext>
            </a:extLst>
          </p:cNvPr>
          <p:cNvSpPr>
            <a:spLocks noGrp="1"/>
          </p:cNvSpPr>
          <p:nvPr>
            <p:ph sz="half" idx="2"/>
          </p:nvPr>
        </p:nvSpPr>
        <p:spPr/>
        <p:txBody>
          <a:bodyPr/>
          <a:lstStyle/>
          <a:p>
            <a:endParaRPr lang="en-US"/>
          </a:p>
        </p:txBody>
      </p:sp>
      <p:sp>
        <p:nvSpPr>
          <p:cNvPr id="2" name="Title 1">
            <a:extLst>
              <a:ext uri="{FF2B5EF4-FFF2-40B4-BE49-F238E27FC236}">
                <a16:creationId xmlns:a16="http://schemas.microsoft.com/office/drawing/2014/main" id="{7CC4F468-27A2-6945-83D9-600FCCF55B58}"/>
              </a:ext>
            </a:extLst>
          </p:cNvPr>
          <p:cNvSpPr>
            <a:spLocks noGrp="1"/>
          </p:cNvSpPr>
          <p:nvPr>
            <p:ph type="title"/>
          </p:nvPr>
        </p:nvSpPr>
        <p:spPr/>
        <p:txBody>
          <a:bodyPr/>
          <a:lstStyle/>
          <a:p>
            <a:r>
              <a:rPr lang="en-US" dirty="0"/>
              <a:t>Binary gender choices</a:t>
            </a:r>
          </a:p>
        </p:txBody>
      </p:sp>
      <p:sp>
        <p:nvSpPr>
          <p:cNvPr id="5" name="Title 1">
            <a:extLst>
              <a:ext uri="{FF2B5EF4-FFF2-40B4-BE49-F238E27FC236}">
                <a16:creationId xmlns:a16="http://schemas.microsoft.com/office/drawing/2014/main" id="{2C2C19BA-4748-D44A-AC8C-FDB2A2AF9A27}"/>
              </a:ext>
            </a:extLst>
          </p:cNvPr>
          <p:cNvSpPr txBox="1">
            <a:spLocks/>
          </p:cNvSpPr>
          <p:nvPr/>
        </p:nvSpPr>
        <p:spPr>
          <a:xfrm>
            <a:off x="6092826" y="-132335"/>
            <a:ext cx="5467820"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endParaRPr lang="en-US" sz="3500">
              <a:solidFill>
                <a:srgbClr val="E05729"/>
              </a:solidFill>
              <a:latin typeface="Meta-LightLF" pitchFamily="2" charset="0"/>
            </a:endParaRPr>
          </a:p>
        </p:txBody>
      </p:sp>
      <p:pic>
        <p:nvPicPr>
          <p:cNvPr id="7" name="Picture 6" descr="radio buttons of a choice beween male and female ">
            <a:extLst>
              <a:ext uri="{FF2B5EF4-FFF2-40B4-BE49-F238E27FC236}">
                <a16:creationId xmlns:a16="http://schemas.microsoft.com/office/drawing/2014/main" id="{76A5AD53-3760-5F4F-B356-6B85EE6EA48D}"/>
              </a:ext>
            </a:extLst>
          </p:cNvPr>
          <p:cNvPicPr>
            <a:picLocks noChangeAspect="1"/>
          </p:cNvPicPr>
          <p:nvPr/>
        </p:nvPicPr>
        <p:blipFill>
          <a:blip r:embed="rId3"/>
          <a:stretch>
            <a:fillRect/>
          </a:stretch>
        </p:blipFill>
        <p:spPr>
          <a:xfrm>
            <a:off x="6581555" y="2160001"/>
            <a:ext cx="5092996" cy="2517724"/>
          </a:xfrm>
          <a:prstGeom prst="rect">
            <a:avLst/>
          </a:prstGeom>
          <a:ln w="6350">
            <a:solidFill>
              <a:schemeClr val="tx1"/>
            </a:solidFill>
          </a:ln>
        </p:spPr>
      </p:pic>
    </p:spTree>
    <p:extLst>
      <p:ext uri="{BB962C8B-B14F-4D97-AF65-F5344CB8AC3E}">
        <p14:creationId xmlns:p14="http://schemas.microsoft.com/office/powerpoint/2010/main" val="144750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dirty="0">
                <a:ea typeface="ＭＳ Ｐゴシック" charset="-128"/>
              </a:rPr>
              <a:t>Are there gender differences underlying these stereotypes?</a:t>
            </a:r>
          </a:p>
        </p:txBody>
      </p:sp>
      <p:sp>
        <p:nvSpPr>
          <p:cNvPr id="21506" name="Content Placeholder 2"/>
          <p:cNvSpPr>
            <a:spLocks noGrp="1"/>
          </p:cNvSpPr>
          <p:nvPr>
            <p:ph idx="1"/>
          </p:nvPr>
        </p:nvSpPr>
        <p:spPr>
          <a:xfrm>
            <a:off x="479426" y="1673424"/>
            <a:ext cx="11233149" cy="5184576"/>
          </a:xfrm>
        </p:spPr>
        <p:txBody>
          <a:bodyPr/>
          <a:lstStyle/>
          <a:p>
            <a:pPr marL="0" indent="0">
              <a:spcBef>
                <a:spcPts val="600"/>
              </a:spcBef>
              <a:buNone/>
            </a:pPr>
            <a:r>
              <a:rPr lang="en-US" altLang="en-US" sz="2400" i="1" dirty="0">
                <a:ea typeface="ＭＳ Ｐゴシック" charset="-128"/>
              </a:rPr>
              <a:t>“Essentialist” response</a:t>
            </a:r>
            <a:r>
              <a:rPr lang="en-US" altLang="en-US" sz="2400" dirty="0">
                <a:ea typeface="ＭＳ Ｐゴシック" charset="-128"/>
              </a:rPr>
              <a:t>:</a:t>
            </a:r>
          </a:p>
          <a:p>
            <a:pPr marL="180970" lvl="1" indent="0">
              <a:buNone/>
            </a:pPr>
            <a:r>
              <a:rPr lang="en-US" altLang="en-US" dirty="0">
                <a:ea typeface="ＭＳ Ｐゴシック" charset="-128"/>
              </a:rPr>
              <a:t>Yes, there are innate differences between men and women with respect to how they think, behave, etc. That’s the way things are so we need gendered designs.</a:t>
            </a:r>
          </a:p>
          <a:p>
            <a:pPr marL="0" indent="0">
              <a:spcBef>
                <a:spcPts val="600"/>
              </a:spcBef>
              <a:buNone/>
            </a:pPr>
            <a:r>
              <a:rPr lang="en-US" altLang="en-US" sz="2400" i="1" dirty="0">
                <a:ea typeface="ＭＳ Ｐゴシック" charset="-128"/>
              </a:rPr>
              <a:t>“Cultural” response</a:t>
            </a:r>
            <a:r>
              <a:rPr lang="en-US" altLang="en-US" sz="2400" dirty="0">
                <a:ea typeface="ＭＳ Ｐゴシック" charset="-128"/>
              </a:rPr>
              <a:t>:</a:t>
            </a:r>
          </a:p>
          <a:p>
            <a:pPr marL="180970" lvl="1" indent="0">
              <a:buNone/>
            </a:pPr>
            <a:r>
              <a:rPr lang="en-US" altLang="en-US" dirty="0">
                <a:ea typeface="ＭＳ Ｐゴシック" charset="-128"/>
              </a:rPr>
              <a:t>No, men and women are very similar and any differences are due to society’s ways of shaping and controlling </a:t>
            </a:r>
            <a:r>
              <a:rPr lang="en-US" altLang="en-US" dirty="0" err="1">
                <a:ea typeface="ＭＳ Ｐゴシック" charset="-128"/>
              </a:rPr>
              <a:t>behaviour</a:t>
            </a:r>
            <a:r>
              <a:rPr lang="en-US" altLang="en-US" dirty="0">
                <a:ea typeface="ＭＳ Ｐゴシック" charset="-128"/>
              </a:rPr>
              <a:t>. We need a feminist agenda and gender-neutral designs.</a:t>
            </a:r>
          </a:p>
          <a:p>
            <a:pPr marL="0" indent="0">
              <a:spcBef>
                <a:spcPts val="600"/>
              </a:spcBef>
              <a:buNone/>
            </a:pPr>
            <a:r>
              <a:rPr lang="en-US" altLang="en-US" sz="2400" i="1" dirty="0">
                <a:ea typeface="ＭＳ Ｐゴシック" charset="-128"/>
              </a:rPr>
              <a:t>“Pragmatic” response</a:t>
            </a:r>
            <a:r>
              <a:rPr lang="en-US" altLang="en-US" sz="2400" dirty="0">
                <a:ea typeface="ＭＳ Ｐゴシック" charset="-128"/>
              </a:rPr>
              <a:t>:</a:t>
            </a:r>
          </a:p>
          <a:p>
            <a:pPr marL="180970" lvl="1" indent="0">
              <a:buNone/>
            </a:pPr>
            <a:r>
              <a:rPr lang="en-US" altLang="en-US" dirty="0">
                <a:ea typeface="ＭＳ Ｐゴシック" charset="-128"/>
              </a:rPr>
              <a:t>Yes, but we are not sure if they are due to nature or </a:t>
            </a:r>
            <a:r>
              <a:rPr lang="en-US" altLang="en-US" dirty="0" err="1">
                <a:ea typeface="ＭＳ Ｐゴシック" charset="-128"/>
              </a:rPr>
              <a:t>nuture</a:t>
            </a:r>
            <a:r>
              <a:rPr lang="en-US" altLang="en-US" dirty="0">
                <a:ea typeface="ＭＳ Ｐゴシック" charset="-128"/>
              </a:rPr>
              <a:t>. However, we need systems that are gender-inclusive, i.e. support a variety of users.</a:t>
            </a:r>
          </a:p>
          <a:p>
            <a:pPr lvl="1"/>
            <a:endParaRPr lang="en-US" altLang="en-US" dirty="0">
              <a:ea typeface="ＭＳ Ｐゴシック" charset="-128"/>
            </a:endParaRPr>
          </a:p>
        </p:txBody>
      </p:sp>
    </p:spTree>
    <p:extLst>
      <p:ext uri="{BB962C8B-B14F-4D97-AF65-F5344CB8AC3E}">
        <p14:creationId xmlns:p14="http://schemas.microsoft.com/office/powerpoint/2010/main" val="4005228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DE63-F17C-A34E-9F16-A558957B040F}"/>
              </a:ext>
            </a:extLst>
          </p:cNvPr>
          <p:cNvSpPr>
            <a:spLocks noGrp="1"/>
          </p:cNvSpPr>
          <p:nvPr>
            <p:ph type="title"/>
          </p:nvPr>
        </p:nvSpPr>
        <p:spPr/>
        <p:txBody>
          <a:bodyPr>
            <a:normAutofit fontScale="90000"/>
          </a:bodyPr>
          <a:lstStyle/>
          <a:p>
            <a:r>
              <a:rPr lang="en-US" dirty="0"/>
              <a:t>Gender and cognitive and </a:t>
            </a:r>
            <a:r>
              <a:rPr lang="en-US" dirty="0" err="1"/>
              <a:t>behavioural</a:t>
            </a:r>
            <a:r>
              <a:rPr lang="en-US" dirty="0"/>
              <a:t> impacts</a:t>
            </a:r>
            <a:br>
              <a:rPr lang="en-US" dirty="0"/>
            </a:br>
            <a:endParaRPr lang="en-US" dirty="0"/>
          </a:p>
        </p:txBody>
      </p:sp>
      <p:sp>
        <p:nvSpPr>
          <p:cNvPr id="3" name="Content Placeholder 2">
            <a:extLst>
              <a:ext uri="{FF2B5EF4-FFF2-40B4-BE49-F238E27FC236}">
                <a16:creationId xmlns:a16="http://schemas.microsoft.com/office/drawing/2014/main" id="{87B87CF2-29DC-2444-9E8A-03D716EBA3CA}"/>
              </a:ext>
            </a:extLst>
          </p:cNvPr>
          <p:cNvSpPr>
            <a:spLocks noGrp="1"/>
          </p:cNvSpPr>
          <p:nvPr>
            <p:ph idx="1"/>
          </p:nvPr>
        </p:nvSpPr>
        <p:spPr/>
        <p:txBody>
          <a:bodyPr vert="horz" wrap="square" lIns="0" tIns="0" rIns="0" bIns="0" numCol="1" rtlCol="0" anchor="t" anchorCtr="0" compatLnSpc="1">
            <a:prstTxWarp prst="textNoShape">
              <a:avLst/>
            </a:prstTxWarp>
            <a:noAutofit/>
          </a:bodyPr>
          <a:lstStyle/>
          <a:p>
            <a:r>
              <a:rPr lang="en-US" dirty="0"/>
              <a:t>Research shows that there are differences between genders and their technology use</a:t>
            </a:r>
            <a:br>
              <a:rPr lang="en-US" dirty="0"/>
            </a:br>
            <a:r>
              <a:rPr lang="en-US" dirty="0">
                <a:hlinkClick r:id="rId3"/>
              </a:rPr>
              <a:t>https://www.nowpublishers.com/article/Details/HCI-056</a:t>
            </a:r>
            <a:r>
              <a:rPr lang="en-US" dirty="0"/>
              <a:t> </a:t>
            </a:r>
          </a:p>
          <a:p>
            <a:pPr lvl="1"/>
            <a:r>
              <a:rPr lang="en-US" dirty="0"/>
              <a:t>Not accounting for them in design can lead users to pay a ”cognitive tax”.  </a:t>
            </a:r>
          </a:p>
          <a:p>
            <a:r>
              <a:rPr lang="en-US" dirty="0"/>
              <a:t>Differences include: </a:t>
            </a:r>
          </a:p>
          <a:p>
            <a:pPr lvl="1">
              <a:lnSpc>
                <a:spcPts val="2600"/>
              </a:lnSpc>
              <a:spcBef>
                <a:spcPts val="0"/>
              </a:spcBef>
            </a:pPr>
            <a:r>
              <a:rPr lang="en-US" sz="2000" dirty="0">
                <a:latin typeface="Arial" panose="020B0604020202020204" pitchFamily="34" charset="0"/>
                <a:cs typeface="Arial" panose="020B0604020202020204" pitchFamily="34" charset="0"/>
              </a:rPr>
              <a:t>Perception of vision and sound. </a:t>
            </a:r>
          </a:p>
          <a:p>
            <a:pPr lvl="1">
              <a:lnSpc>
                <a:spcPts val="2600"/>
              </a:lnSpc>
              <a:spcBef>
                <a:spcPts val="0"/>
              </a:spcBef>
            </a:pPr>
            <a:r>
              <a:rPr lang="en-US" sz="2000" dirty="0">
                <a:latin typeface="Arial" panose="020B0604020202020204" pitchFamily="34" charset="0"/>
                <a:cs typeface="Arial" panose="020B0604020202020204" pitchFamily="34" charset="0"/>
              </a:rPr>
              <a:t>Language and communication.</a:t>
            </a:r>
          </a:p>
          <a:p>
            <a:pPr lvl="1">
              <a:lnSpc>
                <a:spcPts val="2600"/>
              </a:lnSpc>
              <a:spcBef>
                <a:spcPts val="0"/>
              </a:spcBef>
            </a:pPr>
            <a:r>
              <a:rPr lang="en-US" sz="2000" dirty="0">
                <a:latin typeface="Arial" panose="020B0604020202020204" pitchFamily="34" charset="0"/>
                <a:cs typeface="Arial" panose="020B0604020202020204" pitchFamily="34" charset="0"/>
              </a:rPr>
              <a:t>Information processing styles.</a:t>
            </a:r>
          </a:p>
          <a:p>
            <a:pPr lvl="1">
              <a:lnSpc>
                <a:spcPts val="2600"/>
              </a:lnSpc>
              <a:spcBef>
                <a:spcPts val="0"/>
              </a:spcBef>
            </a:pPr>
            <a:r>
              <a:rPr lang="en-US" sz="2000" dirty="0">
                <a:latin typeface="Arial" panose="020B0604020202020204" pitchFamily="34" charset="0"/>
                <a:cs typeface="Arial" panose="020B0604020202020204" pitchFamily="34" charset="0"/>
              </a:rPr>
              <a:t>Attitudes to risk.</a:t>
            </a:r>
          </a:p>
          <a:p>
            <a:pPr lvl="1">
              <a:lnSpc>
                <a:spcPts val="2600"/>
              </a:lnSpc>
              <a:spcBef>
                <a:spcPts val="0"/>
              </a:spcBef>
            </a:pPr>
            <a:r>
              <a:rPr lang="en-US" sz="2000" dirty="0">
                <a:latin typeface="Arial" panose="020B0604020202020204" pitchFamily="34" charset="0"/>
                <a:cs typeface="Arial" panose="020B0604020202020204" pitchFamily="34" charset="0"/>
              </a:rPr>
              <a:t>Self-confidence and the belief in ability to succeed doing tasks (self-efficacy).</a:t>
            </a:r>
          </a:p>
          <a:p>
            <a:pPr lvl="1">
              <a:lnSpc>
                <a:spcPts val="2600"/>
              </a:lnSpc>
              <a:spcBef>
                <a:spcPts val="0"/>
              </a:spcBef>
              <a:spcAft>
                <a:spcPts val="600"/>
              </a:spcAft>
            </a:pPr>
            <a:r>
              <a:rPr lang="en-US" sz="2000" dirty="0">
                <a:latin typeface="Arial" panose="020B0604020202020204" pitchFamily="34" charset="0"/>
                <a:cs typeface="Arial" panose="020B0604020202020204" pitchFamily="34" charset="0"/>
              </a:rPr>
              <a:t>Reasons for using technology.</a:t>
            </a:r>
          </a:p>
          <a:p>
            <a:r>
              <a:rPr lang="en-US" dirty="0"/>
              <a:t>However, there’s no evidence of any differences based on intelligence, drive to succeed or mathematical ability. </a:t>
            </a:r>
          </a:p>
        </p:txBody>
      </p:sp>
    </p:spTree>
    <p:extLst>
      <p:ext uri="{BB962C8B-B14F-4D97-AF65-F5344CB8AC3E}">
        <p14:creationId xmlns:p14="http://schemas.microsoft.com/office/powerpoint/2010/main" val="26545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tLang="en-US" dirty="0">
                <a:ea typeface="ＭＳ Ｐゴシック" charset="-128"/>
              </a:rPr>
              <a:t>The development of gender differences</a:t>
            </a:r>
          </a:p>
        </p:txBody>
      </p:sp>
      <p:sp>
        <p:nvSpPr>
          <p:cNvPr id="24578" name="Content Placeholder 2"/>
          <p:cNvSpPr>
            <a:spLocks noGrp="1"/>
          </p:cNvSpPr>
          <p:nvPr>
            <p:ph idx="1"/>
          </p:nvPr>
        </p:nvSpPr>
        <p:spPr/>
        <p:txBody>
          <a:bodyPr>
            <a:normAutofit fontScale="92500" lnSpcReduction="20000"/>
          </a:bodyPr>
          <a:lstStyle/>
          <a:p>
            <a:r>
              <a:rPr lang="en-US" altLang="en-US" dirty="0">
                <a:ea typeface="ＭＳ Ｐゴシック" charset="-128"/>
              </a:rPr>
              <a:t>Infancy</a:t>
            </a:r>
          </a:p>
          <a:p>
            <a:pPr lvl="1"/>
            <a:r>
              <a:rPr lang="en-US" altLang="en-US" dirty="0">
                <a:ea typeface="ＭＳ Ｐゴシック" charset="-128"/>
              </a:rPr>
              <a:t>Hardly any, other than female infants quicker at motor development (but males catch up quickly)</a:t>
            </a:r>
          </a:p>
          <a:p>
            <a:pPr lvl="1"/>
            <a:r>
              <a:rPr lang="en-US" altLang="en-US" dirty="0">
                <a:ea typeface="ＭＳ Ｐゴシック" charset="-128"/>
              </a:rPr>
              <a:t>No differences in temperament, activity level and social skills</a:t>
            </a:r>
          </a:p>
          <a:p>
            <a:pPr lvl="1"/>
            <a:r>
              <a:rPr lang="en-US" altLang="en-US" i="1" dirty="0">
                <a:ea typeface="ＭＳ Ｐゴシック" charset="-128"/>
              </a:rPr>
              <a:t>However</a:t>
            </a:r>
            <a:r>
              <a:rPr lang="en-US" altLang="en-US" dirty="0">
                <a:ea typeface="ＭＳ Ｐゴシック" charset="-128"/>
              </a:rPr>
              <a:t>, how other people respond to gender is different</a:t>
            </a:r>
          </a:p>
          <a:p>
            <a:r>
              <a:rPr lang="en-US" altLang="en-US" dirty="0">
                <a:ea typeface="ＭＳ Ｐゴシック" charset="-128"/>
              </a:rPr>
              <a:t>Childhood</a:t>
            </a:r>
          </a:p>
          <a:p>
            <a:pPr lvl="1"/>
            <a:r>
              <a:rPr lang="en-US" altLang="en-US" dirty="0">
                <a:ea typeface="ＭＳ Ｐゴシック" charset="-128"/>
              </a:rPr>
              <a:t>Gender identity and associated </a:t>
            </a:r>
            <a:r>
              <a:rPr lang="en-US" altLang="en-US" dirty="0" err="1">
                <a:ea typeface="ＭＳ Ｐゴシック" charset="-128"/>
              </a:rPr>
              <a:t>behaviour</a:t>
            </a:r>
            <a:r>
              <a:rPr lang="en-US" altLang="en-US" dirty="0">
                <a:ea typeface="ＭＳ Ｐゴシック" charset="-128"/>
              </a:rPr>
              <a:t> become entrenched early</a:t>
            </a:r>
          </a:p>
          <a:p>
            <a:r>
              <a:rPr lang="en-US" altLang="en-US" dirty="0">
                <a:ea typeface="ＭＳ Ｐゴシック" charset="-128"/>
              </a:rPr>
              <a:t>Adulthood</a:t>
            </a:r>
          </a:p>
          <a:p>
            <a:pPr lvl="1"/>
            <a:r>
              <a:rPr lang="en-US" altLang="en-US" dirty="0">
                <a:ea typeface="ＭＳ Ｐゴシック" charset="-128"/>
              </a:rPr>
              <a:t>Differences “enculturated”</a:t>
            </a:r>
          </a:p>
          <a:p>
            <a:pPr lvl="1"/>
            <a:r>
              <a:rPr lang="en-US" altLang="en-US" dirty="0">
                <a:ea typeface="ＭＳ Ｐゴシック" charset="-128"/>
              </a:rPr>
              <a:t>But careful: gender is dimensional, not categorical </a:t>
            </a:r>
            <a:br>
              <a:rPr lang="en-US" altLang="en-US" dirty="0">
                <a:ea typeface="ＭＳ Ｐゴシック" charset="-128"/>
              </a:rPr>
            </a:br>
            <a:r>
              <a:rPr lang="en-US" altLang="en-US" dirty="0">
                <a:ea typeface="ＭＳ Ｐゴシック" charset="-128"/>
              </a:rPr>
              <a:t>[Carothers and Reis 2012]</a:t>
            </a:r>
            <a:br>
              <a:rPr lang="en-US" altLang="en-US" dirty="0">
                <a:ea typeface="ＭＳ Ｐゴシック" charset="-128"/>
              </a:rPr>
            </a:br>
            <a:r>
              <a:rPr lang="en-US" altLang="en-US" dirty="0">
                <a:ea typeface="ＭＳ Ｐゴシック" charset="-128"/>
                <a:hlinkClick r:id="rId3"/>
              </a:rPr>
              <a:t>https://www.sas.rochester.edu/psy/people/faculty/reis_harry/assets/pdf/CarothersReis_2012.pdf</a:t>
            </a:r>
            <a:r>
              <a:rPr lang="en-US" altLang="en-US" dirty="0">
                <a:ea typeface="ＭＳ Ｐゴシック" charset="-128"/>
              </a:rPr>
              <a:t> </a:t>
            </a:r>
          </a:p>
          <a:p>
            <a:pPr lvl="1"/>
            <a:endParaRPr lang="en-US" altLang="en-US" dirty="0">
              <a:ea typeface="ＭＳ Ｐゴシック" charset="-128"/>
            </a:endParaRPr>
          </a:p>
          <a:p>
            <a:pPr lvl="1"/>
            <a:endParaRPr lang="en-US" altLang="en-US" dirty="0">
              <a:ea typeface="ＭＳ Ｐゴシック" charset="-128"/>
            </a:endParaRPr>
          </a:p>
        </p:txBody>
      </p:sp>
    </p:spTree>
    <p:extLst>
      <p:ext uri="{BB962C8B-B14F-4D97-AF65-F5344CB8AC3E}">
        <p14:creationId xmlns:p14="http://schemas.microsoft.com/office/powerpoint/2010/main" val="4094716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87CF2-29DC-2444-9E8A-03D716EBA3CA}"/>
              </a:ext>
            </a:extLst>
          </p:cNvPr>
          <p:cNvSpPr>
            <a:spLocks noGrp="1"/>
          </p:cNvSpPr>
          <p:nvPr>
            <p:ph sz="half" idx="1"/>
          </p:nvPr>
        </p:nvSpPr>
        <p:spPr>
          <a:xfrm>
            <a:off x="556603" y="1532717"/>
            <a:ext cx="5376928" cy="3936603"/>
          </a:xfrm>
        </p:spPr>
        <p:txBody>
          <a:bodyPr vert="horz" wrap="square" lIns="0" tIns="0" rIns="0" bIns="0" numCol="1" rtlCol="0" anchor="t" anchorCtr="0" compatLnSpc="1">
            <a:prstTxWarp prst="textNoShape">
              <a:avLst/>
            </a:prstTxWarp>
            <a:noAutofit/>
          </a:bodyPr>
          <a:lstStyle/>
          <a:p>
            <a:r>
              <a:rPr lang="en-US" dirty="0"/>
              <a:t>There’s a roughly equal split between men and women in the worldwide population.</a:t>
            </a:r>
          </a:p>
          <a:p>
            <a:r>
              <a:rPr lang="en-US" dirty="0"/>
              <a:t>Research showed that for some applications, women make up more than 50% of the market.</a:t>
            </a:r>
          </a:p>
          <a:p>
            <a:r>
              <a:rPr lang="en-US" dirty="0"/>
              <a:t>By failing to heed gender-inclusion issues:</a:t>
            </a:r>
          </a:p>
          <a:p>
            <a:pPr lvl="1">
              <a:lnSpc>
                <a:spcPts val="2600"/>
              </a:lnSpc>
              <a:spcAft>
                <a:spcPts val="600"/>
              </a:spcAft>
            </a:pPr>
            <a:r>
              <a:rPr lang="en-US" sz="2000" dirty="0">
                <a:latin typeface="Arial" panose="020B0604020202020204" pitchFamily="34" charset="0"/>
                <a:cs typeface="Arial" panose="020B0604020202020204" pitchFamily="34" charset="0"/>
              </a:rPr>
              <a:t>You may have created a weaker user experience for half – or more than half – of your target market.</a:t>
            </a:r>
          </a:p>
          <a:p>
            <a:pPr lvl="1">
              <a:lnSpc>
                <a:spcPts val="2600"/>
              </a:lnSpc>
              <a:spcAft>
                <a:spcPts val="600"/>
              </a:spcAft>
            </a:pPr>
            <a:r>
              <a:rPr lang="en-US" sz="2000" dirty="0">
                <a:latin typeface="Arial" panose="020B0604020202020204" pitchFamily="34" charset="0"/>
                <a:cs typeface="Arial" panose="020B0604020202020204" pitchFamily="34" charset="0"/>
              </a:rPr>
              <a:t>You’ve wasted some of your team’s efforts.</a:t>
            </a:r>
          </a:p>
          <a:p>
            <a:pPr>
              <a:lnSpc>
                <a:spcPts val="2400"/>
              </a:lnSpc>
            </a:pPr>
            <a:endParaRPr lang="en-US" sz="1900" dirty="0">
              <a:latin typeface="MetaOT Book" panose="020B0604030101020104" pitchFamily="34" charset="77"/>
            </a:endParaRPr>
          </a:p>
        </p:txBody>
      </p:sp>
      <p:sp>
        <p:nvSpPr>
          <p:cNvPr id="2" name="Title 1">
            <a:extLst>
              <a:ext uri="{FF2B5EF4-FFF2-40B4-BE49-F238E27FC236}">
                <a16:creationId xmlns:a16="http://schemas.microsoft.com/office/drawing/2014/main" id="{9881CD6B-D0BE-2048-A4F1-26F6B20977E1}"/>
              </a:ext>
            </a:extLst>
          </p:cNvPr>
          <p:cNvSpPr>
            <a:spLocks noGrp="1"/>
          </p:cNvSpPr>
          <p:nvPr>
            <p:ph type="title"/>
          </p:nvPr>
        </p:nvSpPr>
        <p:spPr/>
        <p:txBody>
          <a:bodyPr>
            <a:normAutofit fontScale="90000"/>
          </a:bodyPr>
          <a:lstStyle/>
          <a:p>
            <a:r>
              <a:rPr lang="en-US" spc="-51" dirty="0"/>
              <a:t>Why gender-inclusion matters - </a:t>
            </a:r>
            <a:r>
              <a:rPr lang="en-US" dirty="0"/>
              <a:t>Market potential </a:t>
            </a:r>
            <a:r>
              <a:rPr lang="en-US" sz="2400" dirty="0"/>
              <a:t>[Stumpf et al. 2020]</a:t>
            </a:r>
            <a:br>
              <a:rPr lang="en-US" dirty="0"/>
            </a:br>
            <a:endParaRPr lang="en-US" spc="-51" dirty="0"/>
          </a:p>
        </p:txBody>
      </p:sp>
      <p:sp>
        <p:nvSpPr>
          <p:cNvPr id="5" name="Title 1">
            <a:extLst>
              <a:ext uri="{FF2B5EF4-FFF2-40B4-BE49-F238E27FC236}">
                <a16:creationId xmlns:a16="http://schemas.microsoft.com/office/drawing/2014/main" id="{2C2C19BA-4748-D44A-AC8C-FDB2A2AF9A27}"/>
              </a:ext>
            </a:extLst>
          </p:cNvPr>
          <p:cNvSpPr txBox="1">
            <a:spLocks/>
          </p:cNvSpPr>
          <p:nvPr/>
        </p:nvSpPr>
        <p:spPr>
          <a:xfrm>
            <a:off x="2475974" y="1388681"/>
            <a:ext cx="5222404" cy="127575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800"/>
              </a:lnSpc>
            </a:pPr>
            <a:br>
              <a:rPr lang="en-US" sz="3500" b="1">
                <a:solidFill>
                  <a:srgbClr val="E05729"/>
                </a:solidFill>
                <a:latin typeface="MetaOT" panose="020B0604030101020104" pitchFamily="34" charset="77"/>
              </a:rPr>
            </a:br>
            <a:r>
              <a:rPr lang="en-US" sz="3500">
                <a:solidFill>
                  <a:srgbClr val="E05729"/>
                </a:solidFill>
                <a:latin typeface="Meta-LightLF" pitchFamily="2" charset="0"/>
              </a:rPr>
              <a:t> </a:t>
            </a:r>
          </a:p>
        </p:txBody>
      </p:sp>
      <p:pic>
        <p:nvPicPr>
          <p:cNvPr id="7" name="Picture 6" descr="table taken from Stumpf et al. 2020 showing gender distribution for app usage and purchases">
            <a:extLst>
              <a:ext uri="{FF2B5EF4-FFF2-40B4-BE49-F238E27FC236}">
                <a16:creationId xmlns:a16="http://schemas.microsoft.com/office/drawing/2014/main" id="{57E4EAC6-CB20-3C47-AF30-45523576FF31}"/>
              </a:ext>
            </a:extLst>
          </p:cNvPr>
          <p:cNvPicPr>
            <a:picLocks noChangeAspect="1"/>
          </p:cNvPicPr>
          <p:nvPr/>
        </p:nvPicPr>
        <p:blipFill>
          <a:blip r:embed="rId3"/>
          <a:stretch>
            <a:fillRect/>
          </a:stretch>
        </p:blipFill>
        <p:spPr>
          <a:xfrm>
            <a:off x="6390899" y="2160001"/>
            <a:ext cx="5503028" cy="3237075"/>
          </a:xfrm>
          <a:prstGeom prst="rect">
            <a:avLst/>
          </a:prstGeom>
        </p:spPr>
      </p:pic>
    </p:spTree>
    <p:extLst>
      <p:ext uri="{BB962C8B-B14F-4D97-AF65-F5344CB8AC3E}">
        <p14:creationId xmlns:p14="http://schemas.microsoft.com/office/powerpoint/2010/main" val="97448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TotalTime>
  <Words>3278</Words>
  <Application>Microsoft Macintosh PowerPoint</Application>
  <PresentationFormat>Widescreen</PresentationFormat>
  <Paragraphs>463</Paragraphs>
  <Slides>36</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ＭＳ Ｐゴシック</vt:lpstr>
      <vt:lpstr>Aptos</vt:lpstr>
      <vt:lpstr>Aptos Display</vt:lpstr>
      <vt:lpstr>Arial</vt:lpstr>
      <vt:lpstr>Calibri</vt:lpstr>
      <vt:lpstr>Lucida Grande</vt:lpstr>
      <vt:lpstr>Meta-LightLF</vt:lpstr>
      <vt:lpstr>MetaOT</vt:lpstr>
      <vt:lpstr>MetaOT Book</vt:lpstr>
      <vt:lpstr>Times New Roman</vt:lpstr>
      <vt:lpstr>Office Theme</vt:lpstr>
      <vt:lpstr>Gender Inclusive Design</vt:lpstr>
      <vt:lpstr>Learning Outcomes</vt:lpstr>
      <vt:lpstr>Gender stereotypes</vt:lpstr>
      <vt:lpstr>“Pink it and shrink it”</vt:lpstr>
      <vt:lpstr>Binary gender choices</vt:lpstr>
      <vt:lpstr>Are there gender differences underlying these stereotypes?</vt:lpstr>
      <vt:lpstr>Gender and cognitive and behavioural impacts </vt:lpstr>
      <vt:lpstr>The development of gender differences</vt:lpstr>
      <vt:lpstr>Why gender-inclusion matters - Market potential [Stumpf et al. 2020] </vt:lpstr>
      <vt:lpstr>Why gender-inclusion matters - Ethics</vt:lpstr>
      <vt:lpstr>Inclusion </vt:lpstr>
      <vt:lpstr>Designing for gender-inclusively?</vt:lpstr>
      <vt:lpstr>Introduction to GenderMag</vt:lpstr>
      <vt:lpstr>Introduction to the 5 facets</vt:lpstr>
      <vt:lpstr>1. Information processing style</vt:lpstr>
      <vt:lpstr>2. Learning style for new technology</vt:lpstr>
      <vt:lpstr>3. Computer self-efficacy</vt:lpstr>
      <vt:lpstr>4. Attitude to risk</vt:lpstr>
      <vt:lpstr>5. Motivations </vt:lpstr>
      <vt:lpstr>Introduction to GenderMag personas </vt:lpstr>
      <vt:lpstr>GenderMag personas - Abi  </vt:lpstr>
      <vt:lpstr>GenderMag personas - Tim</vt:lpstr>
      <vt:lpstr>GenderMag personas - Pat</vt:lpstr>
      <vt:lpstr>The GenderMag walkthrough</vt:lpstr>
      <vt:lpstr>The Walkthrough: Preparation</vt:lpstr>
      <vt:lpstr>The Subgoal Report form</vt:lpstr>
      <vt:lpstr>The Action Report form</vt:lpstr>
      <vt:lpstr>The Walkthrough: Evaluation</vt:lpstr>
      <vt:lpstr>Applying GenderMag: StackOverflow Walkthrough</vt:lpstr>
      <vt:lpstr>Applying GenderMag: StackOverflow Walkthrough</vt:lpstr>
      <vt:lpstr>Applying GenderMag: StackOverflow Walkthrough</vt:lpstr>
      <vt:lpstr>Applying GenderMag: Example Walkthrough</vt:lpstr>
      <vt:lpstr>Debrief </vt:lpstr>
      <vt:lpstr>The Walkthrough: Ground rules </vt:lpstr>
      <vt:lpstr>The Walkthrough: Ground rules</vt:lpstr>
      <vt:lpstr>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Nandini Sarkar</dc:creator>
  <cp:lastModifiedBy>Nandini Sarkar</cp:lastModifiedBy>
  <cp:revision>69</cp:revision>
  <dcterms:created xsi:type="dcterms:W3CDTF">2025-11-07T13:15:01Z</dcterms:created>
  <dcterms:modified xsi:type="dcterms:W3CDTF">2025-11-07T14:27:22Z</dcterms:modified>
</cp:coreProperties>
</file>